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sldIdLst>
    <p:sldId id="368" r:id="rId5"/>
    <p:sldId id="374" r:id="rId6"/>
    <p:sldId id="394" r:id="rId7"/>
    <p:sldId id="391" r:id="rId8"/>
    <p:sldId id="370" r:id="rId9"/>
    <p:sldId id="377" r:id="rId10"/>
    <p:sldId id="382" r:id="rId11"/>
    <p:sldId id="369" r:id="rId12"/>
    <p:sldId id="385" r:id="rId13"/>
    <p:sldId id="378" r:id="rId14"/>
    <p:sldId id="278" r:id="rId15"/>
    <p:sldId id="359" r:id="rId16"/>
    <p:sldId id="372" r:id="rId17"/>
    <p:sldId id="259" r:id="rId18"/>
    <p:sldId id="39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2C28"/>
    <a:srgbClr val="258940"/>
    <a:srgbClr val="FBD60E"/>
    <a:srgbClr val="DB7C2C"/>
    <a:srgbClr val="8B3293"/>
    <a:srgbClr val="199441"/>
    <a:srgbClr val="219DD9"/>
    <a:srgbClr val="8F3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4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99C51D-F982-4018-8A62-342273C9DC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79CA0-B5BF-46FD-8ADC-DAEED32814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BB47D2-1702-48E0-87A9-CEE3C0CEB2A7}" type="datetime1">
              <a:rPr lang="en-US"/>
              <a:pPr>
                <a:defRPr/>
              </a:pPr>
              <a:t>7/31/2020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446C81-5F34-40DE-B2B1-0D46C54A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272564-7EA2-4AA8-958B-831BAFF35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0C8F-5193-429B-82AE-B13C3A54B8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0FD74-AD1B-4229-84E7-DA555BD5C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1E28DB4-B548-4D13-BD07-2D409CA9BF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227D83C-EFDE-4165-AE8F-E51C771E7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C55CA80-884C-4B9E-9F6E-A8131DB25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F9DCBCB-C175-49FD-9206-496393409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E14665-669E-4D3C-8096-0818C0547E0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031201D-13DB-481A-AA0D-995AC32FB6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33DA2CE-A905-4E5E-9EAD-021757788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Can you put 4 more DELP figures in picture – dotted about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6A78D91-AE23-4A3D-9948-80D3509CB4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4B2F1B2-5709-472A-AFCB-666184D6F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FC16A43-873D-42BF-8448-1B5AA1301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C4320E-BA71-481E-889D-03662BF89A4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ABB44F0-5FFB-46C6-BC01-1B1CF54E5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34C3639-9682-4E24-8815-6E35349D7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958F4FD-EFC9-4F3B-A36E-9F11FD4E8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977C9C-9655-4F0A-8517-707F4010D97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9EBFA37-7C19-4489-A685-FB19F7AEE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0DA6B8E-8F0F-4E47-AE21-DB0B589413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C8060EC-7C48-4A0E-9405-32EC24649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D02E93-9709-4426-AB3D-C51BB70A5B1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36C4B20-C5D6-4871-AA86-5E2BD7EEC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A4EEE7E-95E6-4D34-81DA-5D25050F45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C8EF967-86C3-405C-9923-D0F1394D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E9C1D1-B4DA-4A30-A94B-8D31D3527E6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478EF18-FDFB-4399-BA29-8D5FAE7933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5D90BB9-5BED-43A9-99BB-BE33B2C24A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33895C-9CC5-40B5-8773-452445776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A03C8E-86F6-4728-AF95-A6A616CB0A2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ADBDBF-F43E-474F-9860-64D27F6D2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61CBD7F-E13E-4C7F-974C-2CC9AD2CB2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At a later date we will have a complete list of resources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20B4339-7BEF-4AA1-8161-C0E13FCF8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360C5C6-E3EE-4772-A70C-DAB910F4A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4D1F381-2825-4EB7-A19D-DE56738DA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971FC1-A69E-4ADD-914F-9002868E1EA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762D846-5C30-47F2-B350-0977A1E521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1AB3008-AD7D-4706-AC45-978E64147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At a later date we will have a complete list of resources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6B4295A-97D1-48F8-A0D1-CD61FC9AC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18FBB1F-F056-4E1F-B432-A570B0C80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8FA8ABF-6BD8-48C0-8B30-B7A75E5E7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536CEA-67B9-4C62-BAE1-C103079E981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A4E9E-0AEF-4D9C-ADED-A79078AA8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C6599-7F79-4A7C-ACB5-88C4285C4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1F356-9B99-4783-826E-D662041F7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ADF3-E285-4184-97FC-F305C2247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38751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6810D-81BE-44D0-9CC4-7DECD637E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4D5D7-D738-4E0A-A92F-B384CC125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00F11-5CD4-48F1-962F-ACAC4D6A6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B4DA-D2E8-484A-8B92-C83E65C73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5725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2BA89-5906-4DAF-AC85-8C4300BEA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17AF93-2D22-4F93-AC28-CC61CF1B8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A6C48-8603-48AA-A80B-7F2038B77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B01D-D1C3-486B-91D7-E37B18193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6797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D0E5F-CF01-4213-AFA5-1C66E3AB2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459E25-8AC8-483C-82C1-7431F50DF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4C0854-92A3-444A-A9E5-BF3DAEC6A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3AD5-141E-42EE-9F22-7A9F5E837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7386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8F33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5AD6D-F392-48EA-B20B-ED89E4085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C7ACC9-1471-46E5-B9AB-786388AA9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3E92A-6E8F-4C8C-B799-2E33B8920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0988-B57C-4C32-B3A6-81D8A1230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7757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8F33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FD6EBB-0BC4-4000-A398-2C7A4AA2F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BF084-4073-462F-B33B-174C36D3F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612D1-CE0B-4485-8C66-E7E510BDC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3C10-8411-48E6-8E71-A8534A20C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3932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6918F7-FEDA-47C2-9718-B87B8D932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B25C31-CB9F-4083-8E24-C09A39D83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3DDD3F-DEC4-4470-B04D-77FC2170C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72E3-1AE3-4CC7-990F-4A4E0904A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6833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8F33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30C9A-B0FD-4797-8788-198185983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6D240-A709-4369-9BC0-31879AB7B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7917C-0EC9-4070-B39A-833374687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6651-9B90-452D-9919-09ABE70DB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123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3600" b="1">
                <a:solidFill>
                  <a:srgbClr val="8F33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803160-B02E-4710-BE8E-FAC7502B5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DD0BE0-26E1-4324-A77D-2AB43397B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963A45-725A-4DF1-AEC9-7B7BFFA50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037A5-7B65-4E7C-A877-927B6B7E7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3753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8F33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5A029B-B336-4BA4-A2EE-25F3C1E2C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C84545-1569-4B94-A003-D2DB2B8EE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8BBB91-D6E2-4A98-9D6A-1816B1271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2021-F435-498D-A188-B1282AB56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353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DB0034-1079-4820-B944-4493E55D4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8044D8-4FCD-45A2-97E7-2D6C45113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7F021C-0187-4FD0-B76B-D4F12A19E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9AB2-4521-49D8-8BE7-218983B8D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82804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34F1C-77FB-4D16-8F8B-64C5BD3AE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EAFD8-3FF2-415D-9161-DA59E83C9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1756A-8549-45AB-A717-B0B61AD91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ABD8D-893E-4192-95CF-F5BF7AE3E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5327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1A889A-C164-44AB-9A3C-5D7330CF9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EF7CEE-71C9-41B7-A633-9F04174FD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A462E6-6DB2-4943-9553-B03818CF60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6F560E-1E55-408A-986C-AB1CE9CDAC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8A5EC6-E4F1-4047-B355-8CF656A637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8AEE1D41-2BD8-47D8-80EF-C9B67087F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DELP-PPT3.jpg">
            <a:extLst>
              <a:ext uri="{FF2B5EF4-FFF2-40B4-BE49-F238E27FC236}">
                <a16:creationId xmlns:a16="http://schemas.microsoft.com/office/drawing/2014/main" id="{DA552B35-1872-48CD-B5F1-42390D2793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donna@devonmin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DELP-PPT-R23.jpg">
            <a:extLst>
              <a:ext uri="{FF2B5EF4-FFF2-40B4-BE49-F238E27FC236}">
                <a16:creationId xmlns:a16="http://schemas.microsoft.com/office/drawing/2014/main" id="{3C5D812F-4B81-46EC-8F61-FF4D71F6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B8F5D8BD-3AB6-4F5E-879B-33CFC6C5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275"/>
            <a:ext cx="6172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4400" b="1">
                <a:solidFill>
                  <a:srgbClr val="F22C28"/>
                </a:solidFill>
              </a:rPr>
              <a:t>Speed You Up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rgbClr val="258940"/>
                </a:solidFill>
              </a:rPr>
              <a:t>Is a fully funded course (EU)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rgbClr val="258940"/>
                </a:solidFill>
              </a:rPr>
              <a:t>Support from business/stakeholders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rgbClr val="258940"/>
                </a:solidFill>
              </a:rPr>
              <a:t>Aimed at students that could become NEETS</a:t>
            </a:r>
          </a:p>
        </p:txBody>
      </p:sp>
      <p:pic>
        <p:nvPicPr>
          <p:cNvPr id="3076" name="Afbeelding 1">
            <a:extLst>
              <a:ext uri="{FF2B5EF4-FFF2-40B4-BE49-F238E27FC236}">
                <a16:creationId xmlns:a16="http://schemas.microsoft.com/office/drawing/2014/main" id="{A47CA022-28ED-44C7-9416-E66A5AEE4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DELP-PPT-R23.jpg">
            <a:extLst>
              <a:ext uri="{FF2B5EF4-FFF2-40B4-BE49-F238E27FC236}">
                <a16:creationId xmlns:a16="http://schemas.microsoft.com/office/drawing/2014/main" id="{0319A727-E6F9-46D7-8547-33E0681DF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ounded Rectangle 3">
            <a:extLst>
              <a:ext uri="{FF2B5EF4-FFF2-40B4-BE49-F238E27FC236}">
                <a16:creationId xmlns:a16="http://schemas.microsoft.com/office/drawing/2014/main" id="{A6BBD0D7-DC23-4BF8-A077-3ACB65C2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589463"/>
            <a:ext cx="7092950" cy="1143000"/>
          </a:xfrm>
          <a:prstGeom prst="roundRect">
            <a:avLst>
              <a:gd name="adj" fmla="val 16667"/>
            </a:avLst>
          </a:prstGeom>
          <a:solidFill>
            <a:srgbClr val="FBD60E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662C81E6-0789-412F-B56C-F447F959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27050"/>
            <a:ext cx="617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22C28"/>
                </a:solidFill>
                <a:latin typeface="Calibri" panose="020F0502020204030204" pitchFamily="34" charset="0"/>
              </a:rPr>
              <a:t>Speed You Up will help potential NEETS feel engaged in their future...and the world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B6687AD-DC29-42C8-837D-A26CCEDF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581525"/>
            <a:ext cx="7164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258940"/>
                </a:solidFill>
                <a:latin typeface="Calibri" panose="020F0502020204030204" pitchFamily="34" charset="0"/>
              </a:rPr>
              <a:t>…and gain a positive voice </a:t>
            </a:r>
          </a:p>
        </p:txBody>
      </p:sp>
      <p:pic>
        <p:nvPicPr>
          <p:cNvPr id="20486" name="Afbeelding 1">
            <a:extLst>
              <a:ext uri="{FF2B5EF4-FFF2-40B4-BE49-F238E27FC236}">
                <a16:creationId xmlns:a16="http://schemas.microsoft.com/office/drawing/2014/main" id="{6C6BE02B-1617-494B-BC3B-D99674182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33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d you know?2">
            <a:extLst>
              <a:ext uri="{FF2B5EF4-FFF2-40B4-BE49-F238E27FC236}">
                <a16:creationId xmlns:a16="http://schemas.microsoft.com/office/drawing/2014/main" id="{F3174E07-3788-46F3-BAB1-ED1A026B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5A182EC3-33E9-4FA7-A8FF-C6B975BFF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341563"/>
            <a:ext cx="8713788" cy="4759325"/>
          </a:xfrm>
        </p:spPr>
        <p:txBody>
          <a:bodyPr/>
          <a:lstStyle/>
          <a:p>
            <a:pPr>
              <a:lnSpc>
                <a:spcPts val="3000"/>
              </a:lnSpc>
              <a:buFontTx/>
              <a:buNone/>
            </a:pPr>
            <a:r>
              <a:rPr lang="en-GB" altLang="en-US" sz="6000" b="1">
                <a:latin typeface="Calibri" panose="020F0502020204030204" pitchFamily="34" charset="0"/>
              </a:rPr>
              <a:t>“</a:t>
            </a:r>
            <a:r>
              <a:rPr lang="en-GB" altLang="en-US" sz="4000" b="1">
                <a:latin typeface="Calibri" panose="020F0502020204030204" pitchFamily="34" charset="0"/>
              </a:rPr>
              <a:t>New recruits </a:t>
            </a:r>
          </a:p>
          <a:p>
            <a:pPr>
              <a:lnSpc>
                <a:spcPts val="7800"/>
              </a:lnSpc>
              <a:buFontTx/>
              <a:buNone/>
            </a:pPr>
            <a:r>
              <a:rPr lang="en-GB" altLang="en-US" sz="8800" b="1">
                <a:latin typeface="Calibri" panose="020F0502020204030204" pitchFamily="34" charset="0"/>
              </a:rPr>
              <a:t>do not have the skills they need </a:t>
            </a:r>
          </a:p>
          <a:p>
            <a:pPr>
              <a:lnSpc>
                <a:spcPts val="3000"/>
              </a:lnSpc>
              <a:buFontTx/>
              <a:buNone/>
            </a:pPr>
            <a:r>
              <a:rPr lang="en-GB" altLang="en-US" sz="4000" b="1">
                <a:latin typeface="Calibri" panose="020F0502020204030204" pitchFamily="34" charset="0"/>
              </a:rPr>
              <a:t>to enter the world of work.</a:t>
            </a:r>
            <a:r>
              <a:rPr lang="en-GB" altLang="en-US" sz="6000" b="1">
                <a:latin typeface="Calibri" panose="020F0502020204030204" pitchFamily="34" charset="0"/>
              </a:rPr>
              <a:t>”</a:t>
            </a:r>
            <a:r>
              <a:rPr lang="en-GB" altLang="en-US" sz="4000" b="1">
                <a:latin typeface="Calibri" panose="020F0502020204030204" pitchFamily="34" charset="0"/>
              </a:rPr>
              <a:t> </a:t>
            </a:r>
          </a:p>
          <a:p>
            <a:pPr>
              <a:lnSpc>
                <a:spcPts val="3000"/>
              </a:lnSpc>
              <a:buFontTx/>
              <a:buNone/>
            </a:pPr>
            <a:r>
              <a:rPr lang="en-GB" altLang="en-US" sz="4000" b="1">
                <a:latin typeface="Calibri" panose="020F0502020204030204" pitchFamily="34" charset="0"/>
              </a:rPr>
              <a:t> </a:t>
            </a:r>
            <a:r>
              <a:rPr lang="en-GB" altLang="en-US" sz="2400" b="1">
                <a:latin typeface="Calibri" panose="020F0502020204030204" pitchFamily="34" charset="0"/>
              </a:rPr>
              <a:t>Richard Lambert, Director-General of the employers' body, the CBI</a:t>
            </a:r>
            <a:endParaRPr lang="en-US" altLang="en-US" sz="4400" b="1">
              <a:latin typeface="Calibri" panose="020F0502020204030204" pitchFamily="34" charset="0"/>
            </a:endParaRPr>
          </a:p>
        </p:txBody>
      </p:sp>
      <p:pic>
        <p:nvPicPr>
          <p:cNvPr id="23555" name="Picture 5" descr="http://uk.tata.com/images/article/CBI%20Logo.jpg">
            <a:extLst>
              <a:ext uri="{FF2B5EF4-FFF2-40B4-BE49-F238E27FC236}">
                <a16:creationId xmlns:a16="http://schemas.microsoft.com/office/drawing/2014/main" id="{B114B90A-8285-456B-80EF-EDE681BF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242" r="3522" b="5202"/>
          <a:stretch>
            <a:fillRect/>
          </a:stretch>
        </p:blipFill>
        <p:spPr bwMode="auto">
          <a:xfrm>
            <a:off x="250825" y="220663"/>
            <a:ext cx="2657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ritain's youth unemployment rate is now at a record 19.8pc.">
            <a:extLst>
              <a:ext uri="{FF2B5EF4-FFF2-40B4-BE49-F238E27FC236}">
                <a16:creationId xmlns:a16="http://schemas.microsoft.com/office/drawing/2014/main" id="{7DD1B143-3FA8-4441-8122-684FD9B4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>
            <a:extLst>
              <a:ext uri="{FF2B5EF4-FFF2-40B4-BE49-F238E27FC236}">
                <a16:creationId xmlns:a16="http://schemas.microsoft.com/office/drawing/2014/main" id="{49C01ECB-1A30-4778-AAB0-8724AB1F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213100"/>
            <a:ext cx="69135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</a:pPr>
            <a:r>
              <a:rPr lang="en-GB" altLang="en-US" sz="19900" b="1">
                <a:solidFill>
                  <a:schemeClr val="bg1"/>
                </a:solidFill>
                <a:latin typeface="Calibri" panose="020F0502020204030204" pitchFamily="34" charset="0"/>
              </a:rPr>
              <a:t>Youth</a:t>
            </a:r>
            <a:r>
              <a:rPr lang="en-GB" altLang="en-US" sz="7200" b="1">
                <a:solidFill>
                  <a:schemeClr val="bg1"/>
                </a:solidFill>
                <a:latin typeface="Calibri" panose="020F0502020204030204" pitchFamily="34" charset="0"/>
              </a:rPr>
              <a:t> unemployment </a:t>
            </a:r>
            <a:r>
              <a:rPr lang="en-GB" altLang="en-US" sz="8800" b="1">
                <a:solidFill>
                  <a:schemeClr val="bg1"/>
                </a:solidFill>
                <a:latin typeface="Calibri" panose="020F0502020204030204" pitchFamily="34" charset="0"/>
              </a:rPr>
              <a:t>is high in NEETS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3CAB267-2365-48E2-A206-23E9F6E1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610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8F3393"/>
                </a:solidFill>
                <a:latin typeface="Calibri" panose="020F0502020204030204" pitchFamily="34" charset="0"/>
              </a:rPr>
              <a:t>This course will help at risk NEETS stand out for the right reason</a:t>
            </a:r>
          </a:p>
        </p:txBody>
      </p:sp>
      <p:pic>
        <p:nvPicPr>
          <p:cNvPr id="25603" name="Picture 3" descr="DELP-PPT-R22.jpg">
            <a:extLst>
              <a:ext uri="{FF2B5EF4-FFF2-40B4-BE49-F238E27FC236}">
                <a16:creationId xmlns:a16="http://schemas.microsoft.com/office/drawing/2014/main" id="{698BC477-84C0-4659-97DC-7EF9F56C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400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DELP-PPT-R23.jpg">
            <a:extLst>
              <a:ext uri="{FF2B5EF4-FFF2-40B4-BE49-F238E27FC236}">
                <a16:creationId xmlns:a16="http://schemas.microsoft.com/office/drawing/2014/main" id="{3DCFADE3-0FD0-4282-B5C3-B145014D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ounded Rectangle 3">
            <a:extLst>
              <a:ext uri="{FF2B5EF4-FFF2-40B4-BE49-F238E27FC236}">
                <a16:creationId xmlns:a16="http://schemas.microsoft.com/office/drawing/2014/main" id="{D5C93A9F-2037-4AFE-8986-ADC3B4D5C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589463"/>
            <a:ext cx="7092950" cy="1143000"/>
          </a:xfrm>
          <a:prstGeom prst="roundRect">
            <a:avLst>
              <a:gd name="adj" fmla="val 16667"/>
            </a:avLst>
          </a:prstGeom>
          <a:solidFill>
            <a:srgbClr val="FBD60E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F0A265E-F482-44BD-B2E8-F0D29933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27050"/>
            <a:ext cx="617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22C28"/>
                </a:solidFill>
                <a:latin typeface="Calibri" panose="020F0502020204030204" pitchFamily="34" charset="0"/>
              </a:rPr>
              <a:t>As a pilot school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22C28"/>
                </a:solidFill>
                <a:latin typeface="Calibri" panose="020F0502020204030204" pitchFamily="34" charset="0"/>
              </a:rPr>
              <a:t>Speed You 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22C28"/>
                </a:solidFill>
                <a:latin typeface="Calibri" panose="020F0502020204030204" pitchFamily="34" charset="0"/>
              </a:rPr>
              <a:t>It could be life changing for at risk NEET students!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7AE094-24CE-4A1E-B521-C94A62D4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81525"/>
            <a:ext cx="7956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258940"/>
                </a:solidFill>
                <a:latin typeface="Calibri" panose="020F0502020204030204" pitchFamily="34" charset="0"/>
                <a:hlinkClick r:id="rId4"/>
              </a:rPr>
              <a:t>donna@devonmind.com</a:t>
            </a:r>
            <a:endParaRPr lang="en-US" altLang="en-US" sz="4400" b="1">
              <a:solidFill>
                <a:srgbClr val="25894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258940"/>
                </a:solidFill>
                <a:latin typeface="Calibri" panose="020F0502020204030204" pitchFamily="34" charset="0"/>
              </a:rPr>
              <a:t>01752 512280</a:t>
            </a:r>
            <a:endParaRPr lang="en-US" altLang="en-US" sz="4400" b="1">
              <a:solidFill>
                <a:srgbClr val="258940"/>
              </a:solidFill>
              <a:latin typeface="Calibri" panose="020F0502020204030204" pitchFamily="34" charset="0"/>
            </a:endParaRPr>
          </a:p>
        </p:txBody>
      </p:sp>
      <p:pic>
        <p:nvPicPr>
          <p:cNvPr id="27654" name="Afbeelding 1">
            <a:extLst>
              <a:ext uri="{FF2B5EF4-FFF2-40B4-BE49-F238E27FC236}">
                <a16:creationId xmlns:a16="http://schemas.microsoft.com/office/drawing/2014/main" id="{C3499ACB-4F6A-4016-B4D8-11B5E654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5AEE4-BE03-4EAD-86C1-F84C14D0FBC7}"/>
              </a:ext>
            </a:extLst>
          </p:cNvPr>
          <p:cNvSpPr txBox="1"/>
          <p:nvPr/>
        </p:nvSpPr>
        <p:spPr>
          <a:xfrm>
            <a:off x="6011863" y="6165850"/>
            <a:ext cx="16557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 dirty="0">
                <a:latin typeface="Arial" charset="0"/>
                <a:ea typeface="ＭＳ Ｐゴシック" pitchFamily="-106" charset="-128"/>
              </a:rPr>
              <a:t>With thanks to  DELP</a:t>
            </a:r>
            <a:endParaRPr lang="en-US" sz="1050" dirty="0">
              <a:latin typeface="Arial" charset="0"/>
              <a:ea typeface="ＭＳ Ｐゴシック" pitchFamily="-106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33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DELP-PPT-R23.jpg">
            <a:extLst>
              <a:ext uri="{FF2B5EF4-FFF2-40B4-BE49-F238E27FC236}">
                <a16:creationId xmlns:a16="http://schemas.microsoft.com/office/drawing/2014/main" id="{921A8716-A3B3-4810-8514-35C263646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>
            <a:extLst>
              <a:ext uri="{FF2B5EF4-FFF2-40B4-BE49-F238E27FC236}">
                <a16:creationId xmlns:a16="http://schemas.microsoft.com/office/drawing/2014/main" id="{9E1BC2CF-B1DC-4840-AFE9-E646B168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9215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3600" b="1">
                <a:solidFill>
                  <a:srgbClr val="F22C28"/>
                </a:solidFill>
              </a:rPr>
              <a:t>…what is it about?</a:t>
            </a: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366BE09E-BA77-4DE1-9870-B6D6E4A3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341438"/>
            <a:ext cx="50419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 b="1">
                <a:solidFill>
                  <a:srgbClr val="258940"/>
                </a:solidFill>
              </a:rPr>
              <a:t> </a:t>
            </a:r>
            <a:r>
              <a:rPr lang="en-GB" altLang="en-US" sz="1800" b="1">
                <a:solidFill>
                  <a:srgbClr val="258940"/>
                </a:solidFill>
              </a:rPr>
              <a:t>A coaching programme - ‘hands on’ learning style to suit at risk NEETS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25894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rgbClr val="258940"/>
                </a:solidFill>
              </a:rPr>
              <a:t> Students are supported to set up a community orientated pop up’ through an enterprise Hub (in school) and develop entrepreneurship and employability skills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25894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>
                <a:solidFill>
                  <a:srgbClr val="258940"/>
                </a:solidFill>
              </a:rPr>
              <a:t> Gives the students responsibility, decision making skills and a ‘can do’ attitude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25894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258940"/>
              </a:solidFill>
            </a:endParaRPr>
          </a:p>
        </p:txBody>
      </p:sp>
      <p:pic>
        <p:nvPicPr>
          <p:cNvPr id="5125" name="Afbeelding 1">
            <a:extLst>
              <a:ext uri="{FF2B5EF4-FFF2-40B4-BE49-F238E27FC236}">
                <a16:creationId xmlns:a16="http://schemas.microsoft.com/office/drawing/2014/main" id="{A990CFDC-541E-4BBE-91FC-090F6FFC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DELP-PPT-R23.jpg">
            <a:extLst>
              <a:ext uri="{FF2B5EF4-FFF2-40B4-BE49-F238E27FC236}">
                <a16:creationId xmlns:a16="http://schemas.microsoft.com/office/drawing/2014/main" id="{EA8A9281-1512-4BBB-8078-3D1804263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>
            <a:extLst>
              <a:ext uri="{FF2B5EF4-FFF2-40B4-BE49-F238E27FC236}">
                <a16:creationId xmlns:a16="http://schemas.microsoft.com/office/drawing/2014/main" id="{B09F1299-496C-4548-91F4-9D916A3F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04813"/>
            <a:ext cx="590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58940"/>
                </a:solidFill>
              </a:rPr>
              <a:t> </a:t>
            </a:r>
            <a:r>
              <a:rPr lang="en-GB" altLang="en-US" sz="4800" b="1">
                <a:solidFill>
                  <a:srgbClr val="F22C28"/>
                </a:solidFill>
                <a:latin typeface="Calibri" panose="020F0502020204030204" pitchFamily="34" charset="0"/>
              </a:rPr>
              <a:t>Speed You 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258940"/>
              </a:solidFill>
            </a:endParaRPr>
          </a:p>
        </p:txBody>
      </p:sp>
      <p:pic>
        <p:nvPicPr>
          <p:cNvPr id="7172" name="Afbeelding 1">
            <a:extLst>
              <a:ext uri="{FF2B5EF4-FFF2-40B4-BE49-F238E27FC236}">
                <a16:creationId xmlns:a16="http://schemas.microsoft.com/office/drawing/2014/main" id="{97265826-2381-4A8F-B9D4-C30EB8DBC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DBC38C34-E8EB-4E5D-A9C7-F364E845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268413"/>
            <a:ext cx="4418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22C28"/>
                </a:solidFill>
              </a:rPr>
              <a:t>…number of students</a:t>
            </a:r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BC91AFF-7CD7-4265-AFDB-6B9D11508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844675"/>
            <a:ext cx="540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258940"/>
                </a:solidFill>
              </a:rPr>
              <a:t>10/12 students (aged 15+) at risk of being NEETS</a:t>
            </a:r>
            <a:endParaRPr lang="en-US" altLang="en-US" sz="200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28E5F83-53BE-4E36-AD33-D8D44538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636838"/>
            <a:ext cx="412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22C28"/>
                </a:solidFill>
              </a:rPr>
              <a:t>...duration of course</a:t>
            </a:r>
            <a:endParaRPr lang="en-US" alt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AFE03FF8-7487-4CDD-A139-EE9268D8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136900"/>
            <a:ext cx="374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258940"/>
                </a:solidFill>
              </a:rPr>
              <a:t>?? To be agreed with school</a:t>
            </a:r>
            <a:endParaRPr lang="en-US" altLang="en-US" sz="2000" b="1">
              <a:solidFill>
                <a:srgbClr val="25894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DELP-PPT-R23.jpg">
            <a:extLst>
              <a:ext uri="{FF2B5EF4-FFF2-40B4-BE49-F238E27FC236}">
                <a16:creationId xmlns:a16="http://schemas.microsoft.com/office/drawing/2014/main" id="{78A3F6EF-EB61-479C-9B08-E773846E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CFCB547E-7CFD-40B0-B839-6409E20E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9215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3600" b="1">
                <a:solidFill>
                  <a:srgbClr val="F22C28"/>
                </a:solidFill>
              </a:rPr>
              <a:t>…with the purpose of</a:t>
            </a:r>
          </a:p>
        </p:txBody>
      </p:sp>
      <p:sp>
        <p:nvSpPr>
          <p:cNvPr id="9220" name="TextBox 3">
            <a:extLst>
              <a:ext uri="{FF2B5EF4-FFF2-40B4-BE49-F238E27FC236}">
                <a16:creationId xmlns:a16="http://schemas.microsoft.com/office/drawing/2014/main" id="{EA5EFDEB-7408-45B3-9B37-5600E179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557338"/>
            <a:ext cx="51847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 b="1">
                <a:solidFill>
                  <a:srgbClr val="258940"/>
                </a:solidFill>
              </a:rPr>
              <a:t> Increasing engagement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b="1">
                <a:solidFill>
                  <a:srgbClr val="258940"/>
                </a:solidFill>
              </a:rPr>
              <a:t> Raising aspirations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b="1">
                <a:solidFill>
                  <a:srgbClr val="258940"/>
                </a:solidFill>
              </a:rPr>
              <a:t> Improving life chances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 b="1">
                <a:solidFill>
                  <a:srgbClr val="258940"/>
                </a:solidFill>
              </a:rPr>
              <a:t> Gaining entrepreneurial and employability skills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9221" name="Afbeelding 1">
            <a:extLst>
              <a:ext uri="{FF2B5EF4-FFF2-40B4-BE49-F238E27FC236}">
                <a16:creationId xmlns:a16="http://schemas.microsoft.com/office/drawing/2014/main" id="{237B9E5E-3F38-4A3E-90F1-7A6F7D0DF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ve\DHSB\Enterprise\DELP-screenR3.jpg">
            <a:extLst>
              <a:ext uri="{FF2B5EF4-FFF2-40B4-BE49-F238E27FC236}">
                <a16:creationId xmlns:a16="http://schemas.microsoft.com/office/drawing/2014/main" id="{AAEFB5DD-9229-4DCE-BD83-E6EAF496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9804" r="12901" b="24216"/>
          <a:stretch>
            <a:fillRect/>
          </a:stretch>
        </p:blipFill>
        <p:spPr bwMode="auto">
          <a:xfrm>
            <a:off x="-3175" y="404813"/>
            <a:ext cx="9147175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EBCF5E10-B1D0-4A05-AAC0-18EEFFC1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161088"/>
            <a:ext cx="489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22C28"/>
                </a:solidFill>
              </a:rPr>
              <a:t>Employability skills</a:t>
            </a:r>
            <a:endParaRPr lang="en-US" altLang="en-US">
              <a:solidFill>
                <a:srgbClr val="F22C28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DELP-PPT-R23.jpg">
            <a:extLst>
              <a:ext uri="{FF2B5EF4-FFF2-40B4-BE49-F238E27FC236}">
                <a16:creationId xmlns:a16="http://schemas.microsoft.com/office/drawing/2014/main" id="{28AAD782-41E1-4354-9FA5-7112953AA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64398E49-E253-46D8-AB11-19ACF3532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476250"/>
            <a:ext cx="6172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4400" b="1">
                <a:solidFill>
                  <a:srgbClr val="F22C28"/>
                </a:solidFill>
                <a:latin typeface="Calibri" panose="020F0502020204030204" pitchFamily="34" charset="0"/>
              </a:rPr>
              <a:t>School benefits</a:t>
            </a:r>
          </a:p>
        </p:txBody>
      </p:sp>
      <p:pic>
        <p:nvPicPr>
          <p:cNvPr id="12292" name="Afbeelding 1">
            <a:extLst>
              <a:ext uri="{FF2B5EF4-FFF2-40B4-BE49-F238E27FC236}">
                <a16:creationId xmlns:a16="http://schemas.microsoft.com/office/drawing/2014/main" id="{9C51F82D-715E-4B53-B71F-DFF836554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7345D291-D7E4-439A-836F-DEBEC81A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341438"/>
            <a:ext cx="60483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258940"/>
                </a:solidFill>
              </a:rPr>
              <a:t>Engaging programme for at risk NEETS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258940"/>
                </a:solidFill>
              </a:rPr>
              <a:t>External adviser support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258940"/>
                </a:solidFill>
              </a:rPr>
              <a:t>Employer link support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258940"/>
                </a:solidFill>
              </a:rPr>
              <a:t>Fits the EU Entrecompe framework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258940"/>
                </a:solidFill>
              </a:rPr>
              <a:t>UK - Meets the Gatsby 5 </a:t>
            </a:r>
            <a:r>
              <a:rPr lang="en-US" altLang="en-US" sz="2400" b="1">
                <a:solidFill>
                  <a:srgbClr val="258940"/>
                </a:solidFill>
              </a:rPr>
              <a:t>agenda that all schools have to adhere to.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b="1">
              <a:solidFill>
                <a:srgbClr val="25894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E1244B7-1706-4139-B17B-44360E746D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7175" y="908050"/>
            <a:ext cx="5005388" cy="5905500"/>
          </a:xfrm>
        </p:spPr>
        <p:txBody>
          <a:bodyPr/>
          <a:lstStyle/>
          <a:p>
            <a:pPr marL="0" indent="0" algn="ctr">
              <a:lnSpc>
                <a:spcPct val="80000"/>
              </a:lnSpc>
            </a:pPr>
            <a:r>
              <a:rPr lang="en-GB" altLang="en-US" sz="6600" b="1">
                <a:solidFill>
                  <a:schemeClr val="bg1"/>
                </a:solidFill>
                <a:latin typeface="Calibri" panose="020F0502020204030204" pitchFamily="34" charset="0"/>
              </a:rPr>
              <a:t>How will we</a:t>
            </a:r>
          </a:p>
          <a:p>
            <a:pPr marL="0" indent="0" algn="ctr">
              <a:lnSpc>
                <a:spcPct val="80000"/>
              </a:lnSpc>
            </a:pPr>
            <a:r>
              <a:rPr lang="en-GB" altLang="en-US" sz="6600" b="1">
                <a:solidFill>
                  <a:schemeClr val="bg1"/>
                </a:solidFill>
                <a:latin typeface="Calibri" panose="020F0502020204030204" pitchFamily="34" charset="0"/>
              </a:rPr>
              <a:t> support </a:t>
            </a:r>
          </a:p>
          <a:p>
            <a:pPr marL="0" indent="0" algn="ctr">
              <a:lnSpc>
                <a:spcPct val="80000"/>
              </a:lnSpc>
            </a:pPr>
            <a:r>
              <a:rPr lang="en-GB" altLang="en-US" sz="6600" b="1">
                <a:solidFill>
                  <a:schemeClr val="bg1"/>
                </a:solidFill>
                <a:latin typeface="Calibri" panose="020F0502020204030204" pitchFamily="34" charset="0"/>
              </a:rPr>
              <a:t>your </a:t>
            </a:r>
          </a:p>
          <a:p>
            <a:pPr marL="0" indent="0" algn="ctr">
              <a:lnSpc>
                <a:spcPct val="80000"/>
              </a:lnSpc>
            </a:pPr>
            <a:r>
              <a:rPr lang="en-GB" altLang="en-US" sz="6600" b="1">
                <a:solidFill>
                  <a:schemeClr val="bg1"/>
                </a:solidFill>
                <a:latin typeface="Calibri" panose="020F0502020204030204" pitchFamily="34" charset="0"/>
              </a:rPr>
              <a:t>School</a:t>
            </a:r>
          </a:p>
          <a:p>
            <a:pPr marL="0" indent="0" algn="ctr">
              <a:lnSpc>
                <a:spcPct val="80000"/>
              </a:lnSpc>
            </a:pPr>
            <a:r>
              <a:rPr lang="en-GB" altLang="en-US" sz="66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59D66C6-BE85-4097-BCDE-148FC300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171450"/>
            <a:ext cx="3313113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71400" b="1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altLang="en-US" sz="8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DELP-PPT-R23.jpg">
            <a:extLst>
              <a:ext uri="{FF2B5EF4-FFF2-40B4-BE49-F238E27FC236}">
                <a16:creationId xmlns:a16="http://schemas.microsoft.com/office/drawing/2014/main" id="{FB72BB70-8E8F-47E8-8BD6-00F0DC2F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>
            <a:extLst>
              <a:ext uri="{FF2B5EF4-FFF2-40B4-BE49-F238E27FC236}">
                <a16:creationId xmlns:a16="http://schemas.microsoft.com/office/drawing/2014/main" id="{A9525122-6724-4229-A0F0-CB2D2112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33375"/>
            <a:ext cx="61722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rgbClr val="F22C28"/>
                </a:solidFill>
              </a:rPr>
              <a:t>Speed You Up programme: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>
                <a:solidFill>
                  <a:srgbClr val="258940"/>
                </a:solidFill>
              </a:rPr>
              <a:t>Coaching programme provided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>
                <a:solidFill>
                  <a:srgbClr val="258940"/>
                </a:solidFill>
              </a:rPr>
              <a:t>Teaching toolbox – materials etc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>
                <a:solidFill>
                  <a:srgbClr val="258940"/>
                </a:solidFill>
              </a:rPr>
              <a:t>Support to implement the school based entrepreneur hub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>
                <a:solidFill>
                  <a:srgbClr val="258940"/>
                </a:solidFill>
              </a:rPr>
              <a:t>Stakeholder support to help deliver the course - master class/talks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>
                <a:solidFill>
                  <a:srgbClr val="258940"/>
                </a:solidFill>
              </a:rPr>
              <a:t>External advisor as support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GB" altLang="en-US" sz="2400" b="1">
              <a:solidFill>
                <a:srgbClr val="25894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 sz="2800" b="1">
              <a:solidFill>
                <a:srgbClr val="25894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 sz="4400" b="1">
              <a:solidFill>
                <a:srgbClr val="258940"/>
              </a:solidFill>
            </a:endParaRPr>
          </a:p>
        </p:txBody>
      </p:sp>
      <p:pic>
        <p:nvPicPr>
          <p:cNvPr id="16388" name="Afbeelding 1">
            <a:extLst>
              <a:ext uri="{FF2B5EF4-FFF2-40B4-BE49-F238E27FC236}">
                <a16:creationId xmlns:a16="http://schemas.microsoft.com/office/drawing/2014/main" id="{B3DC487B-C502-4F88-812F-97B0DA9B4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880100"/>
            <a:ext cx="17446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2C90B84B-D018-41F9-B6CF-6E7DA3511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5375" y="674688"/>
            <a:ext cx="5508625" cy="1674812"/>
          </a:xfrm>
        </p:spPr>
        <p:txBody>
          <a:bodyPr/>
          <a:lstStyle/>
          <a:p>
            <a:pPr marL="0" indent="0" algn="ctr">
              <a:lnSpc>
                <a:spcPts val="11000"/>
              </a:lnSpc>
            </a:pPr>
            <a:r>
              <a:rPr lang="en-GB" altLang="en-US" sz="19900" b="1">
                <a:solidFill>
                  <a:schemeClr val="bg1"/>
                </a:solidFill>
                <a:latin typeface="Calibri" panose="020F0502020204030204" pitchFamily="34" charset="0"/>
              </a:rPr>
              <a:t>Why</a:t>
            </a:r>
            <a:endParaRPr lang="en-GB" altLang="en-US" sz="1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A9F125B-8A0E-4440-8156-ECFA4487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-171450"/>
            <a:ext cx="424815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71400" b="1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altLang="en-US" sz="8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687B0F5-59C3-4D78-8F3F-82E0F10B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716588"/>
            <a:ext cx="55086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0"/>
              </a:lnSpc>
              <a:buFontTx/>
              <a:buNone/>
            </a:pPr>
            <a:endParaRPr lang="en-GB" altLang="en-US" sz="1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D8D573D3-84C0-438C-B1E8-DF32AB02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916113"/>
            <a:ext cx="55070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0"/>
              </a:lnSpc>
              <a:buFontTx/>
              <a:buNone/>
            </a:pPr>
            <a:endParaRPr lang="en-GB" altLang="en-US" sz="9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56004E51-70B2-4C33-9F20-BE58D1E86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550862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0"/>
              </a:lnSpc>
              <a:buFontTx/>
              <a:buNone/>
            </a:pPr>
            <a:r>
              <a:rPr lang="en-GB" altLang="en-US" sz="9600" b="1">
                <a:solidFill>
                  <a:srgbClr val="F22C28"/>
                </a:solidFill>
                <a:latin typeface="Calibri" panose="020F0502020204030204" pitchFamily="34" charset="0"/>
              </a:rPr>
              <a:t>Speed You Up</a:t>
            </a:r>
            <a:endParaRPr lang="en-GB" altLang="en-US" sz="1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8C1BE664-6C11-4250-B5AF-0340CF632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489575"/>
            <a:ext cx="5508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0"/>
              </a:lnSpc>
              <a:buFontTx/>
              <a:buNone/>
            </a:pPr>
            <a:endParaRPr lang="en-GB" altLang="en-US" sz="9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1AE58B48A004C8204844ADA219948" ma:contentTypeVersion="11" ma:contentTypeDescription="Create a new document." ma:contentTypeScope="" ma:versionID="fbdb2b8e9f7fa4fb6c38d3ee3ba7cf2a">
  <xsd:schema xmlns:xsd="http://www.w3.org/2001/XMLSchema" xmlns:xs="http://www.w3.org/2001/XMLSchema" xmlns:p="http://schemas.microsoft.com/office/2006/metadata/properties" xmlns:ns2="d03f8345-4bdf-49cc-97cb-5132193284c9" xmlns:ns3="075c0fc1-0c07-4c3b-9c77-fe5ef970ccad" targetNamespace="http://schemas.microsoft.com/office/2006/metadata/properties" ma:root="true" ma:fieldsID="3dc22a4f91c6b8c2c518f417e2dc4dd8" ns2:_="" ns3:_="">
    <xsd:import namespace="d03f8345-4bdf-49cc-97cb-5132193284c9"/>
    <xsd:import namespace="075c0fc1-0c07-4c3b-9c77-fe5ef970c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f8345-4bdf-49cc-97cb-513219328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c0fc1-0c07-4c3b-9c77-fe5ef970cc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A2C9A1-E9E9-41D7-829F-B8C53F0A6E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85157D-5BB6-4317-AD73-AC9A9C632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f8345-4bdf-49cc-97cb-5132193284c9"/>
    <ds:schemaRef ds:uri="075c0fc1-0c07-4c3b-9c77-fe5ef970c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5B9801-061F-44DB-833D-C5FFAA327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370</Words>
  <Application>Microsoft Office PowerPoint</Application>
  <PresentationFormat>On-screen Show (4:3)</PresentationFormat>
  <Paragraphs>69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Donna Shirley &amp; Dave Salter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Skills</dc:title>
  <dc:creator>Devon ELP</dc:creator>
  <dc:description>This DVD contains some presentation slides from Shirft Happens (author Ray Felmming)</dc:description>
  <cp:lastModifiedBy>Miranda Adams</cp:lastModifiedBy>
  <cp:revision>131</cp:revision>
  <dcterms:created xsi:type="dcterms:W3CDTF">2010-01-05T12:31:32Z</dcterms:created>
  <dcterms:modified xsi:type="dcterms:W3CDTF">2020-07-31T09:16:39Z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0x01010005D1AE58B48A004C8204844ADA219948</vt:lpwstr>
  </property>
</Properties>
</file>