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6"/>
  </p:notesMasterIdLst>
  <p:sldIdLst>
    <p:sldId id="391" r:id="rId5"/>
    <p:sldId id="368" r:id="rId6"/>
    <p:sldId id="372" r:id="rId7"/>
    <p:sldId id="378" r:id="rId8"/>
    <p:sldId id="370" r:id="rId9"/>
    <p:sldId id="382" r:id="rId10"/>
    <p:sldId id="389" r:id="rId11"/>
    <p:sldId id="393" r:id="rId12"/>
    <p:sldId id="374" r:id="rId13"/>
    <p:sldId id="259" r:id="rId14"/>
    <p:sldId id="390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2C28"/>
    <a:srgbClr val="258940"/>
    <a:srgbClr val="FBD60E"/>
    <a:srgbClr val="DB7C2C"/>
    <a:srgbClr val="8B3293"/>
    <a:srgbClr val="199441"/>
    <a:srgbClr val="219DD9"/>
    <a:srgbClr val="8F3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47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D69B1D-F7BF-4EC3-B7BF-BA59117E59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1F93B3-8926-4F09-8C34-46363A4017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06" charset="-128"/>
              </a:defRPr>
            </a:lvl1pPr>
          </a:lstStyle>
          <a:p>
            <a:pPr>
              <a:defRPr/>
            </a:pPr>
            <a:fld id="{2CA0F1A6-9C2A-431B-99A4-76418FE9F1EE}" type="datetime1">
              <a:rPr lang="en-US"/>
              <a:pPr>
                <a:defRPr/>
              </a:pPr>
              <a:t>7/31/2020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8BA898-39C3-4260-B623-BA002766C6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9652EC5-8463-4677-B7E1-D8B48F20B3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A2C29-C2C6-4842-8A7D-1BF9A7390A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DF6C56-0B27-417F-A86C-EDAFAE8F2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F1848C-CD9E-4B1D-BAFC-E362551D215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CFADA4C7-5D85-4C68-A3E6-8E06AE1157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011F0E3-3DAA-410B-9DE2-0C843B06D4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796F0029-0C16-4D7E-A19A-4CDD377E6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8E2E97F-31C1-4A3D-87F0-1AE881FDC583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D95F6464-065C-4D91-BC2F-E6D5B3284F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AB2D4DD-D71A-4AAF-ADED-1D1F36A2C7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4BD651A9-46B7-4B62-A2DE-7F5E3E5D1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FDC19AE-0506-4000-AAF9-4D004E9AC775}" type="slidenum">
              <a:rPr lang="en-GB" altLang="en-US" sz="1200"/>
              <a:pPr/>
              <a:t>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0A6B5960-EAA0-4585-81CA-1AD88C403D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3C462421-B61F-405A-80FC-D0DD490ECA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D8CE83E3-E479-43D8-812B-BFCA5FBCA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2847625-20A3-4C79-96E0-8F3B9A1B4383}" type="slidenum">
              <a:rPr lang="en-GB" altLang="en-US" sz="1200"/>
              <a:pPr/>
              <a:t>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474CA9F-3D3D-4DB0-8EF5-0843F40EA3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4A1412B-0ECF-4EE1-9155-516FF7384F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ea typeface="ＭＳ Ｐゴシック" panose="020B0600070205080204" pitchFamily="34" charset="-128"/>
              </a:rPr>
              <a:t>At a later date we will have a complete list of resources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C646219-4929-4FA8-BEB8-7530BB3742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F0AD02B6-BD8F-44CC-B724-FA63C447D1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E48F35AD-CABF-44EB-B62F-72E2FE09EB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0747A7-85BB-4022-9091-4D18A9D2F0A1}" type="slidenum">
              <a:rPr lang="en-GB" altLang="en-US" sz="1200"/>
              <a:pPr/>
              <a:t>9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628E39F-C37F-4586-97F3-A7B1AB0070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AB3340A-BFDD-4108-9366-B99470DA22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ea typeface="ＭＳ Ｐゴシック" panose="020B0600070205080204" pitchFamily="34" charset="-128"/>
              </a:rPr>
              <a:t>Can you put 4 more DELP figures in picture – dotted about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A1421192-834F-4AD9-81F5-48CEDBB88C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B086D936-D1C4-4916-AFFE-848A328D8D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C25C6AB-E8DF-4045-818D-72CA24253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71BAE5A-196C-4CAC-AB20-EC906BB6FA31}" type="slidenum">
              <a:rPr lang="en-GB" altLang="en-US" sz="1200"/>
              <a:pPr/>
              <a:t>11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0CDFC9-B6AB-45C1-AA5B-9720B0B240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231151-BDED-4D6A-A521-A802286D9E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7A7A1C-6E75-41FD-A33E-96AB40A7B8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08F6D-D040-4428-A2DB-2DF3D3CD3E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6195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2BE3E1-5402-426D-B83B-A6799107D3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D97F8F-74B5-4B0E-8E2B-4C628C37C4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33F249-D2FD-43FB-B927-371375E570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BFF5F4-0050-4138-821B-2755C0EEA7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038668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96E734-ECB7-47F1-B152-6D337CD5E4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72001C-567D-4E4B-ACB7-0B68FAF891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7DA511-6B21-489C-A0D8-9688A535BD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1D222-CAD8-4BA7-9CAC-EEB5DC081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53043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224D58-913D-4BA2-9D32-DB500EEBB8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BF66CE-20F1-4309-8C5D-711A41B959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43E20E-D03B-4073-853E-E4751D10A0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1826E-B708-421D-A900-553C0B0F18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87710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20688"/>
            <a:ext cx="7772400" cy="1143000"/>
          </a:xfrm>
        </p:spPr>
        <p:txBody>
          <a:bodyPr/>
          <a:lstStyle>
            <a:lvl1pPr algn="l">
              <a:defRPr sz="3600" b="1">
                <a:solidFill>
                  <a:srgbClr val="8F339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AB6435-7E3D-46A9-9AA5-1F3A6E524C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429CFA-CF4C-423E-9FB2-4FEF3FE05A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056AFF-7AC8-4C36-9076-2CDBFA6AB7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4DDC13-1EF0-427C-8D8D-36D15BDF82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20388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600" b="1">
                <a:solidFill>
                  <a:srgbClr val="8F339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0DCD48-63CB-47FE-BD95-EB642CD5DC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43819D-9AAD-461E-BC5C-C6F94BEF7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67D3EC-51BA-4BFE-9A5F-D3B6504BDE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20F97-1675-44C1-B91F-C057E072DA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993492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4A426C-3D50-4929-93BD-43699577ED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D0A233-458F-4CEF-856D-BADFEABD79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6C870B-8A74-47FE-A26C-64F221832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F7A42A-1CF1-44C2-8DAD-18198C4ED4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81479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600" b="1">
                <a:solidFill>
                  <a:srgbClr val="8F339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D7ED63-BCD3-46C6-B040-DEFF4BA851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67A56C-AF4E-4171-86A6-264D951C2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B64D65-6817-43B2-A35A-26A03DC689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B07E4-0600-4B0A-B990-B87381341D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95036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 sz="3600" b="1">
                <a:solidFill>
                  <a:srgbClr val="8F339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904D31-C5C2-48A2-B394-5F920EF88E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82B1D27-6059-4B11-9BDF-860173825D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E21B02-268A-489C-8B5E-ED6AA3A7D6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351643-5E46-440C-B2A8-9E6A227B8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64638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600" b="1">
                <a:solidFill>
                  <a:srgbClr val="8F339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5ABBC24-9E33-43D8-A579-B0BA29D4CD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F2150A-2B7B-44A4-B5AA-B62B28B40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174233-2FF3-4B47-87C7-263C54733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7FF7E6-89CD-4B70-9605-EE9C1691D5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97579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BC47A66-63DF-4269-8FA3-DB3886288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24E6DA-D74A-47F0-833F-74442D446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A8A1CE-FF7E-4C29-A14B-C0AB76AA47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8CCC8-505C-46FF-ADF8-636388F023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14368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69CED0-6274-496B-918B-D2504D11B2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A95347-0DDB-48E4-93D8-5A278FCCB7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949415-0AF0-4C3E-A14F-AD54B72F99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0AB7A-1854-4051-8CEF-D9C5C69D6B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8832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098E456-ECB9-43D2-9D35-44A4CC922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4F63BB-8FBB-4BE6-8201-229755DEDB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C7841A-4155-4ACB-9F55-B8CC56DFCB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296D4F-978A-4298-8320-7D17D9BE4A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03155FD-5708-4214-8BC0-E3F5232ADC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9C3DF4-204A-4EFB-BC92-82B4B48C2FE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10" descr="DELP-PPT3.jpg">
            <a:extLst>
              <a:ext uri="{FF2B5EF4-FFF2-40B4-BE49-F238E27FC236}">
                <a16:creationId xmlns:a16="http://schemas.microsoft.com/office/drawing/2014/main" id="{0AEFAC2C-91C7-4A80-BBC4-E06E59ADC07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pitchFamily="-11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pitchFamily="-11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donna@devonmind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DELP-PPT-R23.jpg">
            <a:extLst>
              <a:ext uri="{FF2B5EF4-FFF2-40B4-BE49-F238E27FC236}">
                <a16:creationId xmlns:a16="http://schemas.microsoft.com/office/drawing/2014/main" id="{1B0ED01D-45F5-4FA0-A7A5-4AEB5C3CD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4">
            <a:extLst>
              <a:ext uri="{FF2B5EF4-FFF2-40B4-BE49-F238E27FC236}">
                <a16:creationId xmlns:a16="http://schemas.microsoft.com/office/drawing/2014/main" id="{EABCCF38-D53C-4884-B119-7F50E6B05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76250"/>
            <a:ext cx="6172200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GB" altLang="en-US" sz="4400" b="1">
                <a:solidFill>
                  <a:srgbClr val="F22C28"/>
                </a:solidFill>
              </a:rPr>
              <a:t>Introduction to</a:t>
            </a:r>
          </a:p>
          <a:p>
            <a:pPr algn="ctr" eaLnBrk="1" hangingPunct="1">
              <a:spcAft>
                <a:spcPts val="1200"/>
              </a:spcAft>
            </a:pPr>
            <a:r>
              <a:rPr lang="en-GB" altLang="en-US" sz="4400" b="1">
                <a:solidFill>
                  <a:srgbClr val="F22C28"/>
                </a:solidFill>
              </a:rPr>
              <a:t>‘Speed You Up’</a:t>
            </a:r>
          </a:p>
          <a:p>
            <a:pPr algn="ctr" eaLnBrk="1" hangingPunct="1">
              <a:spcAft>
                <a:spcPts val="1200"/>
              </a:spcAft>
            </a:pPr>
            <a:r>
              <a:rPr lang="en-GB" altLang="en-US" sz="2800" b="1">
                <a:solidFill>
                  <a:srgbClr val="258940"/>
                </a:solidFill>
              </a:rPr>
              <a:t>An EU funded project aimed at students that could become NEETS (acronym)</a:t>
            </a:r>
          </a:p>
          <a:p>
            <a:pPr algn="ctr" eaLnBrk="1" hangingPunct="1">
              <a:spcAft>
                <a:spcPts val="1200"/>
              </a:spcAft>
            </a:pPr>
            <a:r>
              <a:rPr lang="en-GB" altLang="en-US" sz="1800" b="1">
                <a:solidFill>
                  <a:srgbClr val="258940"/>
                </a:solidFill>
              </a:rPr>
              <a:t>(students Not in Education, Employment or Training)</a:t>
            </a:r>
            <a:endParaRPr lang="en-US" altLang="en-US" sz="1800"/>
          </a:p>
          <a:p>
            <a:pPr algn="ctr" eaLnBrk="1" hangingPunct="1">
              <a:spcAft>
                <a:spcPts val="1200"/>
              </a:spcAft>
            </a:pPr>
            <a:endParaRPr lang="en-GB" altLang="en-US" sz="2800" b="1">
              <a:solidFill>
                <a:srgbClr val="258940"/>
              </a:solidFill>
            </a:endParaRPr>
          </a:p>
        </p:txBody>
      </p:sp>
      <p:pic>
        <p:nvPicPr>
          <p:cNvPr id="2052" name="Afbeelding 1">
            <a:extLst>
              <a:ext uri="{FF2B5EF4-FFF2-40B4-BE49-F238E27FC236}">
                <a16:creationId xmlns:a16="http://schemas.microsoft.com/office/drawing/2014/main" id="{53230242-795B-4043-9DE4-5D0DC750A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878513"/>
            <a:ext cx="1744662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0CD50D0-F012-4FB1-8D9F-71652EAD5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66102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4000" b="1">
                <a:solidFill>
                  <a:srgbClr val="8F3393"/>
                </a:solidFill>
                <a:latin typeface="Calibri" panose="020F0502020204030204" pitchFamily="34" charset="0"/>
              </a:rPr>
              <a:t>Help at risk NEETS stand out for the right reason</a:t>
            </a:r>
          </a:p>
        </p:txBody>
      </p:sp>
      <p:pic>
        <p:nvPicPr>
          <p:cNvPr id="11267" name="Picture 3" descr="DELP-PPT-R22.jpg">
            <a:extLst>
              <a:ext uri="{FF2B5EF4-FFF2-40B4-BE49-F238E27FC236}">
                <a16:creationId xmlns:a16="http://schemas.microsoft.com/office/drawing/2014/main" id="{9551152B-319B-41DC-A950-04709ECED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52400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 descr="DELP-PPT-R23.jpg">
            <a:extLst>
              <a:ext uri="{FF2B5EF4-FFF2-40B4-BE49-F238E27FC236}">
                <a16:creationId xmlns:a16="http://schemas.microsoft.com/office/drawing/2014/main" id="{436091DF-D002-43C6-BC0A-5BE703D02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ounded Rectangle 3">
            <a:extLst>
              <a:ext uri="{FF2B5EF4-FFF2-40B4-BE49-F238E27FC236}">
                <a16:creationId xmlns:a16="http://schemas.microsoft.com/office/drawing/2014/main" id="{3984E9B5-3A59-4F51-A8A6-0097E12E0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4589463"/>
            <a:ext cx="7092950" cy="1143000"/>
          </a:xfrm>
          <a:prstGeom prst="roundRect">
            <a:avLst>
              <a:gd name="adj" fmla="val 16667"/>
            </a:avLst>
          </a:prstGeom>
          <a:solidFill>
            <a:srgbClr val="FBD60E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GB" altLang="en-US" sz="2400"/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AFED3E0F-A633-4E31-9521-73CAC4B8E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27050"/>
            <a:ext cx="6172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4400" b="1">
                <a:solidFill>
                  <a:srgbClr val="F22C28"/>
                </a:solidFill>
                <a:latin typeface="Calibri" panose="020F0502020204030204" pitchFamily="34" charset="0"/>
              </a:rPr>
              <a:t>Please support</a:t>
            </a:r>
          </a:p>
          <a:p>
            <a:pPr algn="ctr"/>
            <a:r>
              <a:rPr lang="en-GB" altLang="en-US" sz="4400" b="1">
                <a:solidFill>
                  <a:srgbClr val="F22C28"/>
                </a:solidFill>
                <a:latin typeface="Calibri" panose="020F0502020204030204" pitchFamily="34" charset="0"/>
              </a:rPr>
              <a:t>Speed You Up</a:t>
            </a:r>
          </a:p>
          <a:p>
            <a:pPr algn="ctr"/>
            <a:r>
              <a:rPr lang="en-GB" altLang="en-US" sz="4400" b="1">
                <a:solidFill>
                  <a:srgbClr val="F22C28"/>
                </a:solidFill>
                <a:latin typeface="Calibri" panose="020F0502020204030204" pitchFamily="34" charset="0"/>
              </a:rPr>
              <a:t>It could be life changing for students!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BBC16034-A583-4D97-96EA-5169FCE2E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581525"/>
            <a:ext cx="7956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b="1">
                <a:solidFill>
                  <a:srgbClr val="258940"/>
                </a:solidFill>
                <a:latin typeface="Calibri" panose="020F0502020204030204" pitchFamily="34" charset="0"/>
                <a:hlinkClick r:id="rId4"/>
              </a:rPr>
              <a:t>donna@devonmind.com</a:t>
            </a:r>
            <a:endParaRPr lang="en-US" altLang="en-US" sz="4400" b="1">
              <a:solidFill>
                <a:srgbClr val="258940"/>
              </a:solidFill>
              <a:latin typeface="Calibri" panose="020F0502020204030204" pitchFamily="34" charset="0"/>
            </a:endParaRPr>
          </a:p>
          <a:p>
            <a:pPr algn="ctr"/>
            <a:r>
              <a:rPr lang="en-GB" altLang="en-US" sz="4400" b="1">
                <a:solidFill>
                  <a:srgbClr val="258940"/>
                </a:solidFill>
                <a:latin typeface="Calibri" panose="020F0502020204030204" pitchFamily="34" charset="0"/>
              </a:rPr>
              <a:t>01752 512280</a:t>
            </a:r>
            <a:endParaRPr lang="en-US" altLang="en-US" sz="4400" b="1">
              <a:solidFill>
                <a:srgbClr val="258940"/>
              </a:solidFill>
              <a:latin typeface="Calibri" panose="020F0502020204030204" pitchFamily="34" charset="0"/>
            </a:endParaRPr>
          </a:p>
        </p:txBody>
      </p:sp>
      <p:pic>
        <p:nvPicPr>
          <p:cNvPr id="12294" name="Afbeelding 1">
            <a:extLst>
              <a:ext uri="{FF2B5EF4-FFF2-40B4-BE49-F238E27FC236}">
                <a16:creationId xmlns:a16="http://schemas.microsoft.com/office/drawing/2014/main" id="{60F24AAE-72A1-4550-B882-7591300B3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021388"/>
            <a:ext cx="17446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5E9338-0DF4-498C-B7EF-1A81EECD55CD}"/>
              </a:ext>
            </a:extLst>
          </p:cNvPr>
          <p:cNvSpPr txBox="1"/>
          <p:nvPr/>
        </p:nvSpPr>
        <p:spPr>
          <a:xfrm>
            <a:off x="6011863" y="6165850"/>
            <a:ext cx="165576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050" dirty="0">
                <a:latin typeface="Arial" charset="0"/>
                <a:ea typeface="ＭＳ Ｐゴシック" pitchFamily="-106" charset="-128"/>
              </a:rPr>
              <a:t>With thanks to  DELP</a:t>
            </a:r>
            <a:endParaRPr lang="en-US" sz="1050" dirty="0">
              <a:latin typeface="Arial" charset="0"/>
              <a:ea typeface="ＭＳ Ｐゴシック" pitchFamily="-106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F339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DELP-PPT-R23.jpg">
            <a:extLst>
              <a:ext uri="{FF2B5EF4-FFF2-40B4-BE49-F238E27FC236}">
                <a16:creationId xmlns:a16="http://schemas.microsoft.com/office/drawing/2014/main" id="{2457C5D0-BC9E-485D-A00E-F3342944D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26988"/>
            <a:ext cx="93964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4">
            <a:extLst>
              <a:ext uri="{FF2B5EF4-FFF2-40B4-BE49-F238E27FC236}">
                <a16:creationId xmlns:a16="http://schemas.microsoft.com/office/drawing/2014/main" id="{2807DA2F-923C-4775-A539-75BF1FA2C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260350"/>
            <a:ext cx="6172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GB" altLang="en-US" sz="3600" b="1">
                <a:solidFill>
                  <a:srgbClr val="F22C28"/>
                </a:solidFill>
              </a:rPr>
              <a:t>Business/stakeholder support required </a:t>
            </a:r>
          </a:p>
          <a:p>
            <a:pPr algn="ctr" eaLnBrk="1" hangingPunct="1">
              <a:spcAft>
                <a:spcPts val="1200"/>
              </a:spcAft>
            </a:pPr>
            <a:r>
              <a:rPr lang="en-GB" altLang="en-US" sz="2400" b="1">
                <a:solidFill>
                  <a:srgbClr val="F22C28"/>
                </a:solidFill>
              </a:rPr>
              <a:t>(not financial)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To help young people who are at risk of failing and becoming a NEET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To offer your knowledge, support and skills through schools to support at risk students</a:t>
            </a:r>
          </a:p>
          <a:p>
            <a:pPr algn="ctr" eaLnBrk="1" hangingPunct="1">
              <a:spcAft>
                <a:spcPts val="1200"/>
              </a:spcAft>
            </a:pPr>
            <a:endParaRPr lang="en-GB" altLang="en-US" b="1">
              <a:solidFill>
                <a:srgbClr val="258940"/>
              </a:solidFill>
            </a:endParaRPr>
          </a:p>
        </p:txBody>
      </p:sp>
      <p:pic>
        <p:nvPicPr>
          <p:cNvPr id="3076" name="Afbeelding 1">
            <a:extLst>
              <a:ext uri="{FF2B5EF4-FFF2-40B4-BE49-F238E27FC236}">
                <a16:creationId xmlns:a16="http://schemas.microsoft.com/office/drawing/2014/main" id="{8057B589-2B4A-4BEA-BC0C-48D2B1DC9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880100"/>
            <a:ext cx="1744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ritain's youth unemployment rate is now at a record 19.8pc.">
            <a:extLst>
              <a:ext uri="{FF2B5EF4-FFF2-40B4-BE49-F238E27FC236}">
                <a16:creationId xmlns:a16="http://schemas.microsoft.com/office/drawing/2014/main" id="{A2205FAF-3D1D-44C5-83BB-E80E0DCAA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2">
            <a:extLst>
              <a:ext uri="{FF2B5EF4-FFF2-40B4-BE49-F238E27FC236}">
                <a16:creationId xmlns:a16="http://schemas.microsoft.com/office/drawing/2014/main" id="{7EB17B2B-702A-4DA5-BBAC-EDF89347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3213100"/>
            <a:ext cx="6913563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7000"/>
              </a:lnSpc>
            </a:pPr>
            <a:r>
              <a:rPr lang="en-GB" altLang="en-US" sz="19900" b="1">
                <a:solidFill>
                  <a:schemeClr val="bg1"/>
                </a:solidFill>
                <a:latin typeface="Calibri" panose="020F0502020204030204" pitchFamily="34" charset="0"/>
              </a:rPr>
              <a:t>Youth</a:t>
            </a:r>
            <a:r>
              <a:rPr lang="en-GB" altLang="en-US" sz="7200" b="1">
                <a:solidFill>
                  <a:schemeClr val="bg1"/>
                </a:solidFill>
                <a:latin typeface="Calibri" panose="020F0502020204030204" pitchFamily="34" charset="0"/>
              </a:rPr>
              <a:t> unemployment </a:t>
            </a:r>
            <a:r>
              <a:rPr lang="en-GB" altLang="en-US" sz="8800" b="1">
                <a:solidFill>
                  <a:schemeClr val="bg1"/>
                </a:solidFill>
                <a:latin typeface="Calibri" panose="020F0502020204030204" pitchFamily="34" charset="0"/>
              </a:rPr>
              <a:t>is high in NEETS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 descr="DELP-PPT-R23.jpg">
            <a:extLst>
              <a:ext uri="{FF2B5EF4-FFF2-40B4-BE49-F238E27FC236}">
                <a16:creationId xmlns:a16="http://schemas.microsoft.com/office/drawing/2014/main" id="{FC6D95EE-C2BB-49F5-82BF-44A7ECC07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ounded Rectangle 3">
            <a:extLst>
              <a:ext uri="{FF2B5EF4-FFF2-40B4-BE49-F238E27FC236}">
                <a16:creationId xmlns:a16="http://schemas.microsoft.com/office/drawing/2014/main" id="{CFF602A0-E8A4-4F08-9778-9101251B6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4589463"/>
            <a:ext cx="7092950" cy="1143000"/>
          </a:xfrm>
          <a:prstGeom prst="roundRect">
            <a:avLst>
              <a:gd name="adj" fmla="val 16667"/>
            </a:avLst>
          </a:prstGeom>
          <a:solidFill>
            <a:srgbClr val="FBD60E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GB" altLang="en-US" sz="2400"/>
          </a:p>
        </p:txBody>
      </p:sp>
      <p:sp>
        <p:nvSpPr>
          <p:cNvPr id="5124" name="TextBox 4">
            <a:extLst>
              <a:ext uri="{FF2B5EF4-FFF2-40B4-BE49-F238E27FC236}">
                <a16:creationId xmlns:a16="http://schemas.microsoft.com/office/drawing/2014/main" id="{47116C3F-9313-4DD8-A27D-E8FC720B4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27050"/>
            <a:ext cx="6172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4400" b="1">
                <a:solidFill>
                  <a:srgbClr val="F22C28"/>
                </a:solidFill>
                <a:latin typeface="Calibri" panose="020F0502020204030204" pitchFamily="34" charset="0"/>
              </a:rPr>
              <a:t>We need to help potential NEETS to feel engaged in their future...and the world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F1E2F216-631B-49C8-8856-A9CDE08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4581525"/>
            <a:ext cx="72358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b="1">
                <a:solidFill>
                  <a:srgbClr val="258940"/>
                </a:solidFill>
                <a:latin typeface="Calibri" panose="020F0502020204030204" pitchFamily="34" charset="0"/>
              </a:rPr>
              <a:t>To gain employability skills! </a:t>
            </a:r>
          </a:p>
        </p:txBody>
      </p:sp>
      <p:pic>
        <p:nvPicPr>
          <p:cNvPr id="5126" name="Afbeelding 1">
            <a:extLst>
              <a:ext uri="{FF2B5EF4-FFF2-40B4-BE49-F238E27FC236}">
                <a16:creationId xmlns:a16="http://schemas.microsoft.com/office/drawing/2014/main" id="{837E327B-AEAC-4C6E-87DE-4720492AF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878513"/>
            <a:ext cx="1744662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F339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teve\DHSB\Enterprise\DELP-screenR3.jpg">
            <a:extLst>
              <a:ext uri="{FF2B5EF4-FFF2-40B4-BE49-F238E27FC236}">
                <a16:creationId xmlns:a16="http://schemas.microsoft.com/office/drawing/2014/main" id="{575E5563-DAF3-4EB7-803C-360668DEA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2" t="9804" r="12901" b="24216"/>
          <a:stretch>
            <a:fillRect/>
          </a:stretch>
        </p:blipFill>
        <p:spPr bwMode="auto">
          <a:xfrm>
            <a:off x="0" y="260350"/>
            <a:ext cx="9147175" cy="630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3">
            <a:extLst>
              <a:ext uri="{FF2B5EF4-FFF2-40B4-BE49-F238E27FC236}">
                <a16:creationId xmlns:a16="http://schemas.microsoft.com/office/drawing/2014/main" id="{7437E6A3-0227-42A3-A9EE-3277D8325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6165850"/>
            <a:ext cx="5761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b="1">
                <a:solidFill>
                  <a:srgbClr val="258940"/>
                </a:solidFill>
                <a:latin typeface="Calibri" panose="020F0502020204030204" pitchFamily="34" charset="0"/>
              </a:rPr>
              <a:t>Enterprise/employability skills</a:t>
            </a:r>
            <a:endParaRPr lang="en-US" altLang="en-US" b="1">
              <a:solidFill>
                <a:srgbClr val="25894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54ED4DE-A3C0-40EC-8910-E18E3CC8DA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38613" y="620713"/>
            <a:ext cx="5005387" cy="6553200"/>
          </a:xfrm>
        </p:spPr>
        <p:txBody>
          <a:bodyPr/>
          <a:lstStyle/>
          <a:p>
            <a:pPr marL="0" indent="0" algn="ctr">
              <a:lnSpc>
                <a:spcPct val="80000"/>
              </a:lnSpc>
            </a:pPr>
            <a:r>
              <a:rPr lang="en-GB" altLang="en-US" sz="9600" b="1">
                <a:solidFill>
                  <a:schemeClr val="bg1"/>
                </a:solidFill>
                <a:latin typeface="Calibri" panose="020F0502020204030204" pitchFamily="34" charset="0"/>
              </a:rPr>
              <a:t>What</a:t>
            </a:r>
            <a:r>
              <a:rPr lang="en-GB" altLang="en-US" sz="6600" b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80000"/>
              </a:lnSpc>
            </a:pPr>
            <a:r>
              <a:rPr lang="en-GB" altLang="en-US" sz="6600" b="1">
                <a:solidFill>
                  <a:schemeClr val="bg1"/>
                </a:solidFill>
                <a:latin typeface="Calibri" panose="020F0502020204030204" pitchFamily="34" charset="0"/>
              </a:rPr>
              <a:t>specific help is needed from business?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7A5FC6D-859C-4D8E-9A8D-89CAD6228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-171450"/>
            <a:ext cx="3313113" cy="676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71400" b="1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en-GB" altLang="en-US" sz="8000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DELP-PPT-R23.jpg">
            <a:extLst>
              <a:ext uri="{FF2B5EF4-FFF2-40B4-BE49-F238E27FC236}">
                <a16:creationId xmlns:a16="http://schemas.microsoft.com/office/drawing/2014/main" id="{7FA16114-FB86-4286-B389-83D734D03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17145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4">
            <a:extLst>
              <a:ext uri="{FF2B5EF4-FFF2-40B4-BE49-F238E27FC236}">
                <a16:creationId xmlns:a16="http://schemas.microsoft.com/office/drawing/2014/main" id="{D58E0949-8EE8-4887-8182-162190F8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60350"/>
            <a:ext cx="49672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2800" b="1">
                <a:solidFill>
                  <a:srgbClr val="F22C28"/>
                </a:solidFill>
              </a:rPr>
              <a:t>Business support:</a:t>
            </a:r>
          </a:p>
          <a:p>
            <a:pPr algn="ctr" eaLnBrk="1" hangingPunct="1"/>
            <a:endParaRPr lang="en-GB" altLang="en-US" sz="2000" b="1">
              <a:solidFill>
                <a:srgbClr val="F22C28"/>
              </a:solidFill>
            </a:endParaRPr>
          </a:p>
          <a:p>
            <a:pPr eaLnBrk="1" hangingPunct="1">
              <a:buFontTx/>
              <a:buChar char="•"/>
            </a:pPr>
            <a:r>
              <a:rPr lang="en-GB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Collaborate with the school and other professionals from business, the community and welfare organisations to c</a:t>
            </a:r>
            <a:r>
              <a:rPr lang="en-US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reate a strong local network of engaged stakeholders to support students on the Speed You Up programme</a:t>
            </a:r>
            <a:endParaRPr lang="en-GB" altLang="en-US" sz="2000" b="1">
              <a:solidFill>
                <a:srgbClr val="258940"/>
              </a:solidFill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Helps students on ‘specific’ parts of their learning experience through sharing your knowledge and skills</a:t>
            </a:r>
          </a:p>
        </p:txBody>
      </p:sp>
      <p:pic>
        <p:nvPicPr>
          <p:cNvPr id="8196" name="Afbeelding 1">
            <a:extLst>
              <a:ext uri="{FF2B5EF4-FFF2-40B4-BE49-F238E27FC236}">
                <a16:creationId xmlns:a16="http://schemas.microsoft.com/office/drawing/2014/main" id="{E658F4E0-FADF-492A-9B6D-4D9B7AAB5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732463"/>
            <a:ext cx="1744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4" descr="DELP-PPT-R23.jpg">
            <a:extLst>
              <a:ext uri="{FF2B5EF4-FFF2-40B4-BE49-F238E27FC236}">
                <a16:creationId xmlns:a16="http://schemas.microsoft.com/office/drawing/2014/main" id="{596EF5CE-97A6-48F6-9DAE-26FC9FDEA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17145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4">
            <a:extLst>
              <a:ext uri="{FF2B5EF4-FFF2-40B4-BE49-F238E27FC236}">
                <a16:creationId xmlns:a16="http://schemas.microsoft.com/office/drawing/2014/main" id="{A31FBAD6-2506-4FAA-B5D9-50592549F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404813"/>
            <a:ext cx="4967287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b="1">
                <a:solidFill>
                  <a:srgbClr val="F22C28"/>
                </a:solidFill>
              </a:rPr>
              <a:t>Speed You up project</a:t>
            </a:r>
          </a:p>
          <a:p>
            <a:pPr algn="ctr" eaLnBrk="1" hangingPunct="1"/>
            <a:r>
              <a:rPr lang="en-GB" altLang="en-US" sz="2800" b="1">
                <a:solidFill>
                  <a:srgbClr val="F22C28"/>
                </a:solidFill>
              </a:rPr>
              <a:t>project:</a:t>
            </a:r>
          </a:p>
          <a:p>
            <a:pPr algn="ctr" eaLnBrk="1" hangingPunct="1"/>
            <a:endParaRPr lang="en-GB" altLang="en-US" sz="2800" b="1">
              <a:solidFill>
                <a:srgbClr val="F22C28"/>
              </a:solidFill>
            </a:endParaRPr>
          </a:p>
          <a:p>
            <a:pPr eaLnBrk="1" hangingPunct="1">
              <a:buFontTx/>
              <a:buChar char="•"/>
            </a:pPr>
            <a:r>
              <a:rPr lang="en-GB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Help students</a:t>
            </a:r>
            <a:r>
              <a:rPr lang="en-US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 gain knowledge about the world of work</a:t>
            </a:r>
            <a:endParaRPr lang="en-GB" altLang="en-US" sz="2000" b="1">
              <a:solidFill>
                <a:srgbClr val="258940"/>
              </a:solidFill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Gives the students responsibility and help give them a positive voice</a:t>
            </a:r>
          </a:p>
          <a:p>
            <a:pPr eaLnBrk="1" hangingPunct="1">
              <a:buFontTx/>
              <a:buChar char="•"/>
            </a:pPr>
            <a:r>
              <a:rPr lang="en-GB" altLang="en-US" sz="2000" b="1">
                <a:solidFill>
                  <a:srgbClr val="258940"/>
                </a:solidFill>
                <a:latin typeface="Calibri" panose="020F0502020204030204" pitchFamily="34" charset="0"/>
              </a:rPr>
              <a:t>Help students develop entrepreneurship and employability skills</a:t>
            </a:r>
          </a:p>
        </p:txBody>
      </p:sp>
      <p:pic>
        <p:nvPicPr>
          <p:cNvPr id="9220" name="Afbeelding 1">
            <a:extLst>
              <a:ext uri="{FF2B5EF4-FFF2-40B4-BE49-F238E27FC236}">
                <a16:creationId xmlns:a16="http://schemas.microsoft.com/office/drawing/2014/main" id="{1A5BDBAB-9289-4B6E-81A3-190D4BFEA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732463"/>
            <a:ext cx="1744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4" descr="DELP-PPT-R23.jpg">
            <a:extLst>
              <a:ext uri="{FF2B5EF4-FFF2-40B4-BE49-F238E27FC236}">
                <a16:creationId xmlns:a16="http://schemas.microsoft.com/office/drawing/2014/main" id="{3CDD27C2-1CA8-4708-B840-5CFECD259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80513" cy="688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4">
            <a:extLst>
              <a:ext uri="{FF2B5EF4-FFF2-40B4-BE49-F238E27FC236}">
                <a16:creationId xmlns:a16="http://schemas.microsoft.com/office/drawing/2014/main" id="{754AE082-E9E6-4516-AA00-E9894F521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692150"/>
            <a:ext cx="6172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GB" altLang="en-US" b="1">
                <a:solidFill>
                  <a:srgbClr val="F22C28"/>
                </a:solidFill>
              </a:rPr>
              <a:t>…and by doing so:</a:t>
            </a:r>
          </a:p>
        </p:txBody>
      </p:sp>
      <p:sp>
        <p:nvSpPr>
          <p:cNvPr id="10244" name="TextBox 3">
            <a:extLst>
              <a:ext uri="{FF2B5EF4-FFF2-40B4-BE49-F238E27FC236}">
                <a16:creationId xmlns:a16="http://schemas.microsoft.com/office/drawing/2014/main" id="{2345B925-E9BD-47F6-AA2D-82A8DBBF3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836613"/>
            <a:ext cx="504190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endParaRPr lang="en-GB" altLang="en-US" sz="2400" b="1">
              <a:solidFill>
                <a:srgbClr val="258940"/>
              </a:solidFill>
            </a:endParaRPr>
          </a:p>
          <a:p>
            <a:pPr eaLnBrk="1" hangingPunct="1">
              <a:buFontTx/>
              <a:buChar char="•"/>
            </a:pPr>
            <a:endParaRPr lang="en-GB" altLang="en-US" sz="2400" b="1">
              <a:solidFill>
                <a:srgbClr val="258940"/>
              </a:solidFill>
            </a:endParaRPr>
          </a:p>
          <a:p>
            <a:pPr eaLnBrk="1" hangingPunct="1">
              <a:buFontTx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Raise their aspirations</a:t>
            </a:r>
          </a:p>
          <a:p>
            <a:pPr eaLnBrk="1" hangingPunct="1">
              <a:buFontTx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Improve their life chances</a:t>
            </a:r>
          </a:p>
          <a:p>
            <a:pPr eaLnBrk="1" hangingPunct="1">
              <a:buFontTx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Become financially independent</a:t>
            </a:r>
          </a:p>
          <a:p>
            <a:pPr eaLnBrk="1" hangingPunct="1">
              <a:buFontTx/>
              <a:buChar char="•"/>
            </a:pPr>
            <a:r>
              <a:rPr lang="en-GB" altLang="en-US" sz="2400" b="1">
                <a:solidFill>
                  <a:srgbClr val="258940"/>
                </a:solidFill>
              </a:rPr>
              <a:t>Help them understand how to start up their own business</a:t>
            </a:r>
          </a:p>
          <a:p>
            <a:pPr eaLnBrk="1" hangingPunct="1"/>
            <a:endParaRPr lang="en-US" altLang="en-US"/>
          </a:p>
        </p:txBody>
      </p:sp>
      <p:pic>
        <p:nvPicPr>
          <p:cNvPr id="10245" name="Afbeelding 1">
            <a:extLst>
              <a:ext uri="{FF2B5EF4-FFF2-40B4-BE49-F238E27FC236}">
                <a16:creationId xmlns:a16="http://schemas.microsoft.com/office/drawing/2014/main" id="{20C1FC3E-CDC4-4A82-BE7B-91FDD845F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051550"/>
            <a:ext cx="17446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D1AE58B48A004C8204844ADA219948" ma:contentTypeVersion="11" ma:contentTypeDescription="Create a new document." ma:contentTypeScope="" ma:versionID="fbdb2b8e9f7fa4fb6c38d3ee3ba7cf2a">
  <xsd:schema xmlns:xsd="http://www.w3.org/2001/XMLSchema" xmlns:xs="http://www.w3.org/2001/XMLSchema" xmlns:p="http://schemas.microsoft.com/office/2006/metadata/properties" xmlns:ns2="d03f8345-4bdf-49cc-97cb-5132193284c9" xmlns:ns3="075c0fc1-0c07-4c3b-9c77-fe5ef970ccad" targetNamespace="http://schemas.microsoft.com/office/2006/metadata/properties" ma:root="true" ma:fieldsID="3dc22a4f91c6b8c2c518f417e2dc4dd8" ns2:_="" ns3:_="">
    <xsd:import namespace="d03f8345-4bdf-49cc-97cb-5132193284c9"/>
    <xsd:import namespace="075c0fc1-0c07-4c3b-9c77-fe5ef970cc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f8345-4bdf-49cc-97cb-5132193284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5c0fc1-0c07-4c3b-9c77-fe5ef970cca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87CE0C-C498-4103-8F77-3B8F9A9565E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B11D03-20E2-44F4-9F7E-32EEF9010F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3f8345-4bdf-49cc-97cb-5132193284c9"/>
    <ds:schemaRef ds:uri="075c0fc1-0c07-4c3b-9c77-fe5ef970cc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0AB162-23D8-4DF1-9B65-702E9775AA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3745</TotalTime>
  <Words>285</Words>
  <Application>Microsoft Office PowerPoint</Application>
  <PresentationFormat>On-screen Show (4:3)</PresentationFormat>
  <Paragraphs>46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Donna Shirley &amp; Dave Salter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Skills</dc:title>
  <dc:creator>Devon ELP</dc:creator>
  <dc:description>This DVD contains some presentation slides from Shirft Happens (author Ray Felmming)</dc:description>
  <cp:lastModifiedBy>Miranda Adams</cp:lastModifiedBy>
  <cp:revision>127</cp:revision>
  <dcterms:created xsi:type="dcterms:W3CDTF">2010-01-05T12:31:32Z</dcterms:created>
  <dcterms:modified xsi:type="dcterms:W3CDTF">2020-07-31T16:19:38Z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0x01010005D1AE58B48A004C8204844ADA219948</vt:lpwstr>
  </property>
</Properties>
</file>