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4"/>
  </p:sldMasterIdLst>
  <p:notesMasterIdLst>
    <p:notesMasterId r:id="rId16"/>
  </p:notesMasterIdLst>
  <p:sldIdLst>
    <p:sldId id="256" r:id="rId5"/>
    <p:sldId id="306" r:id="rId6"/>
    <p:sldId id="325" r:id="rId7"/>
    <p:sldId id="327" r:id="rId8"/>
    <p:sldId id="329" r:id="rId9"/>
    <p:sldId id="328" r:id="rId10"/>
    <p:sldId id="330" r:id="rId11"/>
    <p:sldId id="331" r:id="rId12"/>
    <p:sldId id="332" r:id="rId13"/>
    <p:sldId id="326" r:id="rId14"/>
    <p:sldId id="33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06" autoAdjust="0"/>
    <p:restoredTop sz="82764"/>
  </p:normalViewPr>
  <p:slideViewPr>
    <p:cSldViewPr snapToGrid="0">
      <p:cViewPr varScale="1">
        <p:scale>
          <a:sx n="55" d="100"/>
          <a:sy n="55" d="100"/>
        </p:scale>
        <p:origin x="80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F8D290-1EE8-4136-84E2-A2E293F075E7}" type="datetimeFigureOut">
              <a:rPr lang="nl-BE" smtClean="0"/>
              <a:t>17/03/2021</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A22460-D671-4AA0-9217-1ADCF2487DAD}" type="slidenum">
              <a:rPr lang="nl-BE" smtClean="0"/>
              <a:t>‹nr.›</a:t>
            </a:fld>
            <a:endParaRPr lang="nl-BE"/>
          </a:p>
        </p:txBody>
      </p:sp>
    </p:spTree>
    <p:extLst>
      <p:ext uri="{BB962C8B-B14F-4D97-AF65-F5344CB8AC3E}">
        <p14:creationId xmlns:p14="http://schemas.microsoft.com/office/powerpoint/2010/main" val="770679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An</a:t>
            </a:r>
          </a:p>
        </p:txBody>
      </p:sp>
      <p:sp>
        <p:nvSpPr>
          <p:cNvPr id="4" name="Tijdelijke aanduiding voor dianummer 3"/>
          <p:cNvSpPr>
            <a:spLocks noGrp="1"/>
          </p:cNvSpPr>
          <p:nvPr>
            <p:ph type="sldNum" sz="quarter" idx="10"/>
          </p:nvPr>
        </p:nvSpPr>
        <p:spPr/>
        <p:txBody>
          <a:bodyPr/>
          <a:lstStyle/>
          <a:p>
            <a:fld id="{48A22460-D671-4AA0-9217-1ADCF2487DAD}" type="slidenum">
              <a:rPr lang="nl-BE" smtClean="0"/>
              <a:t>1</a:t>
            </a:fld>
            <a:endParaRPr lang="nl-BE"/>
          </a:p>
        </p:txBody>
      </p:sp>
    </p:spTree>
    <p:extLst>
      <p:ext uri="{BB962C8B-B14F-4D97-AF65-F5344CB8AC3E}">
        <p14:creationId xmlns:p14="http://schemas.microsoft.com/office/powerpoint/2010/main" val="2085053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48A22460-D671-4AA0-9217-1ADCF2487DAD}" type="slidenum">
              <a:rPr lang="nl-BE" smtClean="0"/>
              <a:t>10</a:t>
            </a:fld>
            <a:endParaRPr lang="nl-BE"/>
          </a:p>
        </p:txBody>
      </p:sp>
    </p:spTree>
    <p:extLst>
      <p:ext uri="{BB962C8B-B14F-4D97-AF65-F5344CB8AC3E}">
        <p14:creationId xmlns:p14="http://schemas.microsoft.com/office/powerpoint/2010/main" val="3157754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48A22460-D671-4AA0-9217-1ADCF2487DAD}" type="slidenum">
              <a:rPr lang="nl-BE" smtClean="0"/>
              <a:t>11</a:t>
            </a:fld>
            <a:endParaRPr lang="nl-BE"/>
          </a:p>
        </p:txBody>
      </p:sp>
    </p:spTree>
    <p:extLst>
      <p:ext uri="{BB962C8B-B14F-4D97-AF65-F5344CB8AC3E}">
        <p14:creationId xmlns:p14="http://schemas.microsoft.com/office/powerpoint/2010/main" val="2383937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48A22460-D671-4AA0-9217-1ADCF2487DAD}" type="slidenum">
              <a:rPr lang="nl-BE" smtClean="0"/>
              <a:t>2</a:t>
            </a:fld>
            <a:endParaRPr lang="nl-BE"/>
          </a:p>
        </p:txBody>
      </p:sp>
    </p:spTree>
    <p:extLst>
      <p:ext uri="{BB962C8B-B14F-4D97-AF65-F5344CB8AC3E}">
        <p14:creationId xmlns:p14="http://schemas.microsoft.com/office/powerpoint/2010/main" val="140825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48A22460-D671-4AA0-9217-1ADCF2487DAD}" type="slidenum">
              <a:rPr lang="nl-BE" smtClean="0"/>
              <a:t>3</a:t>
            </a:fld>
            <a:endParaRPr lang="nl-BE"/>
          </a:p>
        </p:txBody>
      </p:sp>
    </p:spTree>
    <p:extLst>
      <p:ext uri="{BB962C8B-B14F-4D97-AF65-F5344CB8AC3E}">
        <p14:creationId xmlns:p14="http://schemas.microsoft.com/office/powerpoint/2010/main" val="2791751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48A22460-D671-4AA0-9217-1ADCF2487DAD}" type="slidenum">
              <a:rPr lang="nl-BE" smtClean="0"/>
              <a:t>4</a:t>
            </a:fld>
            <a:endParaRPr lang="nl-BE"/>
          </a:p>
        </p:txBody>
      </p:sp>
    </p:spTree>
    <p:extLst>
      <p:ext uri="{BB962C8B-B14F-4D97-AF65-F5344CB8AC3E}">
        <p14:creationId xmlns:p14="http://schemas.microsoft.com/office/powerpoint/2010/main" val="4092339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48A22460-D671-4AA0-9217-1ADCF2487DAD}" type="slidenum">
              <a:rPr lang="nl-BE" smtClean="0"/>
              <a:t>5</a:t>
            </a:fld>
            <a:endParaRPr lang="nl-BE"/>
          </a:p>
        </p:txBody>
      </p:sp>
    </p:spTree>
    <p:extLst>
      <p:ext uri="{BB962C8B-B14F-4D97-AF65-F5344CB8AC3E}">
        <p14:creationId xmlns:p14="http://schemas.microsoft.com/office/powerpoint/2010/main" val="4256909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48A22460-D671-4AA0-9217-1ADCF2487DAD}" type="slidenum">
              <a:rPr lang="nl-BE" smtClean="0"/>
              <a:t>6</a:t>
            </a:fld>
            <a:endParaRPr lang="nl-BE"/>
          </a:p>
        </p:txBody>
      </p:sp>
    </p:spTree>
    <p:extLst>
      <p:ext uri="{BB962C8B-B14F-4D97-AF65-F5344CB8AC3E}">
        <p14:creationId xmlns:p14="http://schemas.microsoft.com/office/powerpoint/2010/main" val="3625069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48A22460-D671-4AA0-9217-1ADCF2487DAD}" type="slidenum">
              <a:rPr lang="nl-BE" smtClean="0"/>
              <a:t>7</a:t>
            </a:fld>
            <a:endParaRPr lang="nl-BE"/>
          </a:p>
        </p:txBody>
      </p:sp>
    </p:spTree>
    <p:extLst>
      <p:ext uri="{BB962C8B-B14F-4D97-AF65-F5344CB8AC3E}">
        <p14:creationId xmlns:p14="http://schemas.microsoft.com/office/powerpoint/2010/main" val="4224946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48A22460-D671-4AA0-9217-1ADCF2487DAD}" type="slidenum">
              <a:rPr lang="nl-BE" smtClean="0"/>
              <a:t>8</a:t>
            </a:fld>
            <a:endParaRPr lang="nl-BE"/>
          </a:p>
        </p:txBody>
      </p:sp>
    </p:spTree>
    <p:extLst>
      <p:ext uri="{BB962C8B-B14F-4D97-AF65-F5344CB8AC3E}">
        <p14:creationId xmlns:p14="http://schemas.microsoft.com/office/powerpoint/2010/main" val="3618011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48A22460-D671-4AA0-9217-1ADCF2487DAD}" type="slidenum">
              <a:rPr lang="nl-BE" smtClean="0"/>
              <a:t>9</a:t>
            </a:fld>
            <a:endParaRPr lang="nl-BE"/>
          </a:p>
        </p:txBody>
      </p:sp>
    </p:spTree>
    <p:extLst>
      <p:ext uri="{BB962C8B-B14F-4D97-AF65-F5344CB8AC3E}">
        <p14:creationId xmlns:p14="http://schemas.microsoft.com/office/powerpoint/2010/main" val="30346984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nl-NL"/>
              <a:t>Klik om de stijl te bewerken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DAF6135C-C640-48F4-A373-63EAF0B4C193}" type="datetime1">
              <a:rPr lang="en-US" smtClean="0"/>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4FAB73BC-B049-4115-A692-8D63A059BFB8}"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FAA644DF-C253-4F95-AF51-38493876ECDB}" type="datetime1">
              <a:rPr lang="en-US" smtClean="0"/>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C0C1167-F991-4BC6-8FD4-8C829A6B9CC1}" type="datetime1">
              <a:rPr lang="en-US" smtClean="0"/>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2432CAF-8DE5-4890-B48D-62D1291EBD7F}" type="datetime1">
              <a:rPr lang="en-US" smtClean="0"/>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nl-NL"/>
              <a:t>Klik om de stijl te bewerken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a:xfrm>
            <a:off x="8593667" y="6272784"/>
            <a:ext cx="2644309" cy="365125"/>
          </a:xfrm>
        </p:spPr>
        <p:txBody>
          <a:bodyPr/>
          <a:lstStyle/>
          <a:p>
            <a:fld id="{654A3D65-931B-476E-91E4-5A8CB1455853}" type="datetime1">
              <a:rPr lang="en-US" smtClean="0"/>
              <a:t>3/17/2021</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5A56BEB-BBDB-4DF2-A171-BA1DA31885F3}" type="datetime1">
              <a:rPr lang="en-US" smtClean="0"/>
              <a:t>3/17/2021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de stijl te bewerken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7C776D5F-BCDD-4C5F-AD6F-1AFD4556972F}" type="datetime1">
              <a:rPr lang="en-US" smtClean="0"/>
              <a:t>3/17/2021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6F0502F2-839C-4DF4-AB9A-8897B423D7EF}" type="datetime1">
              <a:rPr lang="en-US" smtClean="0"/>
              <a:t>3/17/2021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623C25-370A-49A8-8F37-8ED569B199E3}" type="datetime1">
              <a:rPr lang="en-US" smtClean="0"/>
              <a:t>3/17/2021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nl-NL"/>
              <a:t>Klik om de stijl te bewerken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FD0A0A2E-B393-4956-BC0B-0FAEF458BEF3}" type="datetime1">
              <a:rPr lang="en-US" smtClean="0"/>
              <a:t>3/17/2021</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nl-NL"/>
              <a:t>Klik om de stijl te bewerken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9404B90A-EB59-40A4-BE75-074B49BF20C9}" type="datetime1">
              <a:rPr lang="en-US" smtClean="0"/>
              <a:t>3/17/2021</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FE72E1FD-2DE8-4E67-8DB2-E44D8AA3155F}" type="datetime1">
              <a:rPr lang="en-US" smtClean="0"/>
              <a:t>3/17/2021</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4FAB73BC-B049-4115-A692-8D63A059BFB8}"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jpg"/><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facebook.com/watch/?v=1250666091789256" TargetMode="Externa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7.png"/><Relationship Id="rId7"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01CCA3D-09C4-4799-8E12-8B3D1AF89C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4" name="Rectangle 13">
            <a:extLst>
              <a:ext uri="{FF2B5EF4-FFF2-40B4-BE49-F238E27FC236}">
                <a16:creationId xmlns:a16="http://schemas.microsoft.com/office/drawing/2014/main" id="{E46530D7-1295-44EA-AC4D-6C03FD4CE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7366"/>
            <a:ext cx="12192000" cy="2610465"/>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p:cNvSpPr>
            <a:spLocks noGrp="1"/>
          </p:cNvSpPr>
          <p:nvPr>
            <p:ph type="ctrTitle"/>
          </p:nvPr>
        </p:nvSpPr>
        <p:spPr>
          <a:xfrm>
            <a:off x="1051560" y="4355692"/>
            <a:ext cx="9085940" cy="1472224"/>
          </a:xfrm>
        </p:spPr>
        <p:txBody>
          <a:bodyPr anchor="b">
            <a:normAutofit/>
          </a:bodyPr>
          <a:lstStyle/>
          <a:p>
            <a:r>
              <a:rPr lang="en-US" sz="5400" dirty="0">
                <a:solidFill>
                  <a:schemeClr val="tx1"/>
                </a:solidFill>
                <a:effectLst>
                  <a:outerShdw blurRad="50800" dist="38100" dir="2700000" algn="tl" rotWithShape="0">
                    <a:srgbClr val="000000">
                      <a:alpha val="43000"/>
                    </a:srgbClr>
                  </a:outerShdw>
                </a:effectLst>
              </a:rPr>
              <a:t>Community analysis</a:t>
            </a:r>
            <a:endParaRPr lang="nl-BE" sz="5200" dirty="0"/>
          </a:p>
        </p:txBody>
      </p:sp>
      <p:pic>
        <p:nvPicPr>
          <p:cNvPr id="7" name="Afbeelding 6">
            <a:extLst>
              <a:ext uri="{FF2B5EF4-FFF2-40B4-BE49-F238E27FC236}">
                <a16:creationId xmlns:a16="http://schemas.microsoft.com/office/drawing/2014/main" id="{A26B3932-913D-4D9F-AB53-F34D8427B87F}"/>
              </a:ext>
            </a:extLst>
          </p:cNvPr>
          <p:cNvPicPr>
            <a:picLocks noChangeAspect="1"/>
          </p:cNvPicPr>
          <p:nvPr/>
        </p:nvPicPr>
        <p:blipFill>
          <a:blip r:embed="rId5"/>
          <a:stretch>
            <a:fillRect/>
          </a:stretch>
        </p:blipFill>
        <p:spPr>
          <a:xfrm>
            <a:off x="635457" y="640080"/>
            <a:ext cx="8449653" cy="3316489"/>
          </a:xfrm>
          <a:prstGeom prst="rect">
            <a:avLst/>
          </a:prstGeom>
        </p:spPr>
      </p:pic>
      <p:grpSp>
        <p:nvGrpSpPr>
          <p:cNvPr id="16" name="Group 15">
            <a:extLst>
              <a:ext uri="{FF2B5EF4-FFF2-40B4-BE49-F238E27FC236}">
                <a16:creationId xmlns:a16="http://schemas.microsoft.com/office/drawing/2014/main" id="{EDB830D7-1060-4F9F-B0BF-82A95DA417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111496"/>
            <a:ext cx="1080904" cy="1080902"/>
            <a:chOff x="9685338" y="4460675"/>
            <a:chExt cx="1080904" cy="1080902"/>
          </a:xfrm>
        </p:grpSpPr>
        <p:sp>
          <p:nvSpPr>
            <p:cNvPr id="17" name="Oval 16">
              <a:extLst>
                <a:ext uri="{FF2B5EF4-FFF2-40B4-BE49-F238E27FC236}">
                  <a16:creationId xmlns:a16="http://schemas.microsoft.com/office/drawing/2014/main" id="{019D85DE-2846-4E60-BBFD-05BAA3FFBC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6">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94141EC1-F63C-4F01-9D5E-A0C2458D17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5" name="Tijdelijke aanduiding voor dianummer 4"/>
          <p:cNvSpPr>
            <a:spLocks noGrp="1"/>
          </p:cNvSpPr>
          <p:nvPr>
            <p:ph type="sldNum" sz="quarter" idx="12"/>
          </p:nvPr>
        </p:nvSpPr>
        <p:spPr>
          <a:xfrm>
            <a:off x="10191893" y="5331907"/>
            <a:ext cx="1193868" cy="640080"/>
          </a:xfrm>
        </p:spPr>
        <p:txBody>
          <a:bodyPr>
            <a:normAutofit/>
          </a:bodyPr>
          <a:lstStyle/>
          <a:p>
            <a:pPr>
              <a:spcAft>
                <a:spcPts val="600"/>
              </a:spcAft>
            </a:pPr>
            <a:r>
              <a:rPr lang="en-US" dirty="0"/>
              <a:t>1</a:t>
            </a:r>
          </a:p>
        </p:txBody>
      </p:sp>
    </p:spTree>
    <p:extLst>
      <p:ext uri="{BB962C8B-B14F-4D97-AF65-F5344CB8AC3E}">
        <p14:creationId xmlns:p14="http://schemas.microsoft.com/office/powerpoint/2010/main" val="2783075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1">
            <a:extLst>
              <a:ext uri="{FF2B5EF4-FFF2-40B4-BE49-F238E27FC236}">
                <a16:creationId xmlns:a16="http://schemas.microsoft.com/office/drawing/2014/main" id="{06A34260-5B8F-475C-82B7-2D4257A02C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6502" y="0"/>
            <a:ext cx="6125497" cy="6857999"/>
          </a:xfrm>
          <a:prstGeom prst="rect">
            <a:avLst/>
          </a:prstGeom>
          <a:blipFill dpi="0" rotWithShape="1">
            <a:blip r:embed="rId3">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160B6CD-CA07-4521-8DCC-A55FC3189228}"/>
              </a:ext>
            </a:extLst>
          </p:cNvPr>
          <p:cNvSpPr>
            <a:spLocks noGrp="1"/>
          </p:cNvSpPr>
          <p:nvPr>
            <p:ph type="title"/>
          </p:nvPr>
        </p:nvSpPr>
        <p:spPr>
          <a:xfrm>
            <a:off x="6400800" y="484632"/>
            <a:ext cx="5299586" cy="1609344"/>
          </a:xfrm>
          <a:ln>
            <a:noFill/>
          </a:ln>
        </p:spPr>
        <p:txBody>
          <a:bodyPr vert="horz" lIns="91440" tIns="45720" rIns="91440" bIns="45720" rtlCol="0">
            <a:normAutofit/>
          </a:bodyPr>
          <a:lstStyle/>
          <a:p>
            <a:r>
              <a:rPr lang="en-US" sz="3700" dirty="0"/>
              <a:t>Inspiring example: let’s save food!</a:t>
            </a:r>
          </a:p>
        </p:txBody>
      </p:sp>
      <p:pic>
        <p:nvPicPr>
          <p:cNvPr id="3" name="Afbeelding 2">
            <a:extLst>
              <a:ext uri="{FF2B5EF4-FFF2-40B4-BE49-F238E27FC236}">
                <a16:creationId xmlns:a16="http://schemas.microsoft.com/office/drawing/2014/main" id="{DE0E76F5-542D-450D-A320-60347E4D7747}"/>
              </a:ext>
            </a:extLst>
          </p:cNvPr>
          <p:cNvPicPr>
            <a:picLocks noChangeAspect="1"/>
          </p:cNvPicPr>
          <p:nvPr/>
        </p:nvPicPr>
        <p:blipFill rotWithShape="1">
          <a:blip r:embed="rId4"/>
          <a:srcRect l="12101" r="5536" b="-2"/>
          <a:stretch/>
        </p:blipFill>
        <p:spPr>
          <a:xfrm>
            <a:off x="633999" y="640080"/>
            <a:ext cx="4794199" cy="5588101"/>
          </a:xfrm>
          <a:prstGeom prst="rect">
            <a:avLst/>
          </a:prstGeom>
        </p:spPr>
      </p:pic>
      <p:sp>
        <p:nvSpPr>
          <p:cNvPr id="9" name="Content Placeholder 8">
            <a:extLst>
              <a:ext uri="{FF2B5EF4-FFF2-40B4-BE49-F238E27FC236}">
                <a16:creationId xmlns:a16="http://schemas.microsoft.com/office/drawing/2014/main" id="{EB8FE3BD-D7A9-4A39-87E7-3949152F2CDE}"/>
              </a:ext>
            </a:extLst>
          </p:cNvPr>
          <p:cNvSpPr>
            <a:spLocks noGrp="1"/>
          </p:cNvSpPr>
          <p:nvPr>
            <p:ph idx="1"/>
          </p:nvPr>
        </p:nvSpPr>
        <p:spPr>
          <a:xfrm>
            <a:off x="6400799" y="2121408"/>
            <a:ext cx="5299585" cy="4050792"/>
          </a:xfrm>
        </p:spPr>
        <p:txBody>
          <a:bodyPr vert="horz" lIns="91440" tIns="45720" rIns="91440" bIns="45720" rtlCol="0">
            <a:normAutofit/>
          </a:bodyPr>
          <a:lstStyle/>
          <a:p>
            <a:pPr marL="0" indent="0">
              <a:buNone/>
            </a:pPr>
            <a:r>
              <a:rPr lang="en-GB" sz="1800" b="1" dirty="0">
                <a:effectLst/>
                <a:highlight>
                  <a:srgbClr val="FFFF00"/>
                </a:highlight>
                <a:ea typeface="Calibri" panose="020F0502020204030204" pitchFamily="34" charset="0"/>
                <a:cs typeface="Times New Roman" panose="02020603050405020304" pitchFamily="18" charset="0"/>
              </a:rPr>
              <a:t>To be adapted by the schools: look for an initiative in the proximity of the school or an enterprise that speaks to the young people. </a:t>
            </a:r>
            <a:endParaRPr lang="nl-BE" sz="1800" dirty="0">
              <a:effectLst/>
              <a:ea typeface="Calibri" panose="020F0502020204030204" pitchFamily="34" charset="0"/>
              <a:cs typeface="Times New Roman" panose="02020603050405020304" pitchFamily="18" charset="0"/>
            </a:endParaRPr>
          </a:p>
          <a:p>
            <a:pPr marL="0" indent="0">
              <a:buNone/>
            </a:pPr>
            <a:r>
              <a:rPr lang="en-GB" sz="1800" dirty="0">
                <a:effectLst/>
                <a:ea typeface="Calibri" panose="020F0502020204030204" pitchFamily="34" charset="0"/>
                <a:cs typeface="Times New Roman" panose="02020603050405020304" pitchFamily="18" charset="0"/>
              </a:rPr>
              <a:t>Example for Ghent</a:t>
            </a:r>
            <a:r>
              <a:rPr lang="en-GB" sz="1800" b="1" dirty="0">
                <a:effectLst/>
                <a:ea typeface="Calibri" panose="020F0502020204030204" pitchFamily="34" charset="0"/>
                <a:cs typeface="Times New Roman" panose="02020603050405020304" pitchFamily="18" charset="0"/>
              </a:rPr>
              <a:t>: </a:t>
            </a:r>
            <a:r>
              <a:rPr lang="en-GB" sz="1800" b="1" u="sng" dirty="0">
                <a:effectLst/>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https://www.facebook.com/watch/?v=1250666091789256</a:t>
            </a:r>
            <a:endParaRPr lang="nl-BE" sz="1800" dirty="0">
              <a:effectLst/>
              <a:ea typeface="Calibri" panose="020F0502020204030204" pitchFamily="34" charset="0"/>
              <a:cs typeface="Times New Roman" panose="02020603050405020304" pitchFamily="18" charset="0"/>
            </a:endParaRPr>
          </a:p>
          <a:p>
            <a:pPr lvl="0">
              <a:lnSpc>
                <a:spcPct val="107000"/>
              </a:lnSpc>
            </a:pPr>
            <a:r>
              <a:rPr lang="en-GB" sz="1800" dirty="0">
                <a:effectLst/>
                <a:ea typeface="Calibri" panose="020F0502020204030204" pitchFamily="34" charset="0"/>
                <a:cs typeface="Times New Roman" panose="02020603050405020304" pitchFamily="18" charset="0"/>
              </a:rPr>
              <a:t>What does Let’s Save Food do? </a:t>
            </a:r>
            <a:endParaRPr lang="nl-BE" sz="1800" dirty="0">
              <a:effectLst/>
              <a:ea typeface="Calibri" panose="020F0502020204030204" pitchFamily="34" charset="0"/>
              <a:cs typeface="Times New Roman" panose="02020603050405020304" pitchFamily="18" charset="0"/>
            </a:endParaRPr>
          </a:p>
          <a:p>
            <a:pPr lvl="0">
              <a:lnSpc>
                <a:spcPct val="107000"/>
              </a:lnSpc>
            </a:pPr>
            <a:r>
              <a:rPr lang="en-GB" sz="1800" dirty="0">
                <a:effectLst/>
                <a:ea typeface="Calibri" panose="020F0502020204030204" pitchFamily="34" charset="0"/>
                <a:cs typeface="Times New Roman" panose="02020603050405020304" pitchFamily="18" charset="0"/>
              </a:rPr>
              <a:t>What are the different ways in which Let’s Save Food engages with the community? </a:t>
            </a:r>
            <a:endParaRPr lang="nl-BE" sz="1800" dirty="0">
              <a:effectLst/>
              <a:ea typeface="Calibri" panose="020F0502020204030204" pitchFamily="34" charset="0"/>
              <a:cs typeface="Times New Roman" panose="02020603050405020304" pitchFamily="18" charset="0"/>
            </a:endParaRPr>
          </a:p>
          <a:p>
            <a:pPr lvl="0">
              <a:lnSpc>
                <a:spcPct val="107000"/>
              </a:lnSpc>
              <a:spcAft>
                <a:spcPts val="800"/>
              </a:spcAft>
            </a:pPr>
            <a:r>
              <a:rPr lang="en-GB" sz="1800" dirty="0">
                <a:effectLst/>
                <a:ea typeface="Calibri" panose="020F0502020204030204" pitchFamily="34" charset="0"/>
                <a:cs typeface="Times New Roman" panose="02020603050405020304" pitchFamily="18" charset="0"/>
              </a:rPr>
              <a:t>What is the added value of doing a community analysis for Let’s Save Food?</a:t>
            </a:r>
            <a:endParaRPr lang="nl-BE" sz="1800" dirty="0">
              <a:effectLst/>
              <a:ea typeface="Calibri" panose="020F0502020204030204" pitchFamily="34" charset="0"/>
              <a:cs typeface="Times New Roman" panose="02020603050405020304" pitchFamily="18" charset="0"/>
            </a:endParaRPr>
          </a:p>
          <a:p>
            <a:pPr marL="0" indent="0">
              <a:buNone/>
            </a:pPr>
            <a:endParaRPr lang="en-US" sz="1500" dirty="0"/>
          </a:p>
        </p:txBody>
      </p:sp>
      <p:grpSp>
        <p:nvGrpSpPr>
          <p:cNvPr id="39" name="Group 33">
            <a:extLst>
              <a:ext uri="{FF2B5EF4-FFF2-40B4-BE49-F238E27FC236}">
                <a16:creationId xmlns:a16="http://schemas.microsoft.com/office/drawing/2014/main" id="{A27DB3B6-A2D5-48D2-A788-91160F4792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40" name="Oval 34">
              <a:extLst>
                <a:ext uri="{FF2B5EF4-FFF2-40B4-BE49-F238E27FC236}">
                  <a16:creationId xmlns:a16="http://schemas.microsoft.com/office/drawing/2014/main" id="{1417360B-59C7-4B4B-90F5-168C7076E8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1" name="Oval 35">
              <a:extLst>
                <a:ext uri="{FF2B5EF4-FFF2-40B4-BE49-F238E27FC236}">
                  <a16:creationId xmlns:a16="http://schemas.microsoft.com/office/drawing/2014/main" id="{84401733-5996-467C-9FAB-20D38417F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Tijdelijke aanduiding voor dianummer 3">
            <a:extLst>
              <a:ext uri="{FF2B5EF4-FFF2-40B4-BE49-F238E27FC236}">
                <a16:creationId xmlns:a16="http://schemas.microsoft.com/office/drawing/2014/main" id="{AE7C3A9A-51E0-4207-9F96-8529B2AE9826}"/>
              </a:ext>
            </a:extLst>
          </p:cNvPr>
          <p:cNvSpPr>
            <a:spLocks noGrp="1"/>
          </p:cNvSpPr>
          <p:nvPr>
            <p:ph type="sldNum" sz="quarter" idx="12"/>
          </p:nvPr>
        </p:nvSpPr>
        <p:spPr>
          <a:xfrm>
            <a:off x="11311128" y="6272784"/>
            <a:ext cx="640080" cy="365125"/>
          </a:xfrm>
        </p:spPr>
        <p:txBody>
          <a:bodyPr vert="horz" lIns="91440" tIns="45720" rIns="91440" bIns="45720" rtlCol="0">
            <a:normAutofit/>
          </a:bodyPr>
          <a:lstStyle/>
          <a:p>
            <a:pPr defTabSz="914400">
              <a:spcAft>
                <a:spcPts val="600"/>
              </a:spcAft>
            </a:pPr>
            <a:fld id="{4FAB73BC-B049-4115-A692-8D63A059BFB8}" type="slidenum">
              <a:rPr lang="en-US" smtClean="0"/>
              <a:pPr defTabSz="914400">
                <a:spcAft>
                  <a:spcPts val="600"/>
                </a:spcAft>
              </a:pPr>
              <a:t>10</a:t>
            </a:fld>
            <a:endParaRPr lang="en-US"/>
          </a:p>
        </p:txBody>
      </p:sp>
    </p:spTree>
    <p:extLst>
      <p:ext uri="{BB962C8B-B14F-4D97-AF65-F5344CB8AC3E}">
        <p14:creationId xmlns:p14="http://schemas.microsoft.com/office/powerpoint/2010/main" val="3956101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E0CBC3A-201A-4BFD-B558-8D0E7EBFD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070" y="0"/>
            <a:ext cx="754193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160B6CD-CA07-4521-8DCC-A55FC3189228}"/>
              </a:ext>
            </a:extLst>
          </p:cNvPr>
          <p:cNvSpPr>
            <a:spLocks noGrp="1"/>
          </p:cNvSpPr>
          <p:nvPr>
            <p:ph type="title"/>
          </p:nvPr>
        </p:nvSpPr>
        <p:spPr>
          <a:xfrm>
            <a:off x="4970109" y="484632"/>
            <a:ext cx="6730277" cy="1609344"/>
          </a:xfrm>
          <a:ln>
            <a:noFill/>
          </a:ln>
        </p:spPr>
        <p:txBody>
          <a:bodyPr vert="horz" lIns="91440" tIns="45720" rIns="91440" bIns="45720" rtlCol="0">
            <a:normAutofit/>
          </a:bodyPr>
          <a:lstStyle/>
          <a:p>
            <a:r>
              <a:rPr lang="en-US" sz="4400" dirty="0"/>
              <a:t>How can you do a community analysis? </a:t>
            </a:r>
          </a:p>
        </p:txBody>
      </p:sp>
      <p:pic>
        <p:nvPicPr>
          <p:cNvPr id="11" name="Afbeelding 10">
            <a:extLst>
              <a:ext uri="{FF2B5EF4-FFF2-40B4-BE49-F238E27FC236}">
                <a16:creationId xmlns:a16="http://schemas.microsoft.com/office/drawing/2014/main" id="{DB276CEB-00B3-4A6E-AD47-2087CA211018}"/>
              </a:ext>
            </a:extLst>
          </p:cNvPr>
          <p:cNvPicPr/>
          <p:nvPr/>
        </p:nvPicPr>
        <p:blipFill>
          <a:blip r:embed="rId5" cstate="print">
            <a:extLst>
              <a:ext uri="{28A0092B-C50C-407E-A947-70E740481C1C}">
                <a14:useLocalDpi xmlns:a14="http://schemas.microsoft.com/office/drawing/2010/main" val="0"/>
              </a:ext>
            </a:extLst>
          </a:blip>
          <a:stretch>
            <a:fillRect/>
          </a:stretch>
        </p:blipFill>
        <p:spPr bwMode="auto">
          <a:xfrm>
            <a:off x="640080" y="844025"/>
            <a:ext cx="3369910" cy="2299963"/>
          </a:xfrm>
          <a:prstGeom prst="rect">
            <a:avLst/>
          </a:prstGeom>
          <a:noFill/>
        </p:spPr>
      </p:pic>
      <p:pic>
        <p:nvPicPr>
          <p:cNvPr id="12" name="Afbeelding 11">
            <a:extLst>
              <a:ext uri="{FF2B5EF4-FFF2-40B4-BE49-F238E27FC236}">
                <a16:creationId xmlns:a16="http://schemas.microsoft.com/office/drawing/2014/main" id="{6E6CE348-B7B1-4278-9D8F-E68B27346BEB}"/>
              </a:ext>
            </a:extLst>
          </p:cNvPr>
          <p:cNvPicPr/>
          <p:nvPr/>
        </p:nvPicPr>
        <p:blipFill>
          <a:blip r:embed="rId6" cstate="print">
            <a:extLst>
              <a:ext uri="{28A0092B-C50C-407E-A947-70E740481C1C}">
                <a14:useLocalDpi xmlns:a14="http://schemas.microsoft.com/office/drawing/2010/main" val="0"/>
              </a:ext>
            </a:extLst>
          </a:blip>
          <a:stretch>
            <a:fillRect/>
          </a:stretch>
        </p:blipFill>
        <p:spPr bwMode="auto">
          <a:xfrm>
            <a:off x="640080" y="3736392"/>
            <a:ext cx="3369910" cy="2089343"/>
          </a:xfrm>
          <a:prstGeom prst="rect">
            <a:avLst/>
          </a:prstGeom>
          <a:noFill/>
        </p:spPr>
      </p:pic>
      <p:sp>
        <p:nvSpPr>
          <p:cNvPr id="9" name="Content Placeholder 8">
            <a:extLst>
              <a:ext uri="{FF2B5EF4-FFF2-40B4-BE49-F238E27FC236}">
                <a16:creationId xmlns:a16="http://schemas.microsoft.com/office/drawing/2014/main" id="{EB8FE3BD-D7A9-4A39-87E7-3949152F2CDE}"/>
              </a:ext>
            </a:extLst>
          </p:cNvPr>
          <p:cNvSpPr>
            <a:spLocks noGrp="1"/>
          </p:cNvSpPr>
          <p:nvPr>
            <p:ph idx="1"/>
          </p:nvPr>
        </p:nvSpPr>
        <p:spPr>
          <a:xfrm>
            <a:off x="4970109" y="2121408"/>
            <a:ext cx="6730276" cy="4050792"/>
          </a:xfrm>
        </p:spPr>
        <p:txBody>
          <a:bodyPr vert="horz" lIns="91440" tIns="45720" rIns="91440" bIns="45720" rtlCol="0">
            <a:normAutofit/>
          </a:bodyPr>
          <a:lstStyle/>
          <a:p>
            <a:pPr marL="0" lvl="0" indent="0">
              <a:buNone/>
            </a:pPr>
            <a:r>
              <a:rPr lang="en-GB" sz="1800" dirty="0">
                <a:effectLst/>
                <a:ea typeface="Calibri" panose="020F0502020204030204" pitchFamily="34" charset="0"/>
                <a:cs typeface="Times New Roman" panose="02020603050405020304" pitchFamily="18" charset="0"/>
              </a:rPr>
              <a:t>You should make some choices in order to decide which method to use: </a:t>
            </a:r>
          </a:p>
          <a:p>
            <a:pPr marL="0" lvl="0" indent="0">
              <a:buNone/>
            </a:pPr>
            <a:endParaRPr lang="en-GB" sz="1800" dirty="0">
              <a:ea typeface="Calibri" panose="020F0502020204030204" pitchFamily="34" charset="0"/>
              <a:cs typeface="Times New Roman" panose="02020603050405020304" pitchFamily="18" charset="0"/>
            </a:endParaRPr>
          </a:p>
          <a:p>
            <a:pPr lvl="1"/>
            <a:r>
              <a:rPr lang="en-GB" dirty="0">
                <a:effectLst/>
                <a:ea typeface="Calibri" panose="020F0502020204030204" pitchFamily="34" charset="0"/>
                <a:cs typeface="Times New Roman" panose="02020603050405020304" pitchFamily="18" charset="0"/>
              </a:rPr>
              <a:t>What kind of information do you want to collect about the community? </a:t>
            </a:r>
            <a:endParaRPr lang="nl-BE" dirty="0">
              <a:effectLst/>
              <a:ea typeface="Calibri" panose="020F0502020204030204" pitchFamily="34" charset="0"/>
              <a:cs typeface="Times New Roman" panose="02020603050405020304" pitchFamily="18" charset="0"/>
            </a:endParaRPr>
          </a:p>
          <a:p>
            <a:pPr lvl="1"/>
            <a:r>
              <a:rPr lang="en-GB" dirty="0">
                <a:effectLst/>
                <a:ea typeface="Calibri" panose="020F0502020204030204" pitchFamily="34" charset="0"/>
                <a:cs typeface="Times New Roman" panose="02020603050405020304" pitchFamily="18" charset="0"/>
              </a:rPr>
              <a:t>Do you need to talk to people to get that information or will you be able to find the information by yourself? </a:t>
            </a:r>
            <a:endParaRPr lang="nl-BE" dirty="0">
              <a:effectLst/>
              <a:ea typeface="Calibri" panose="020F0502020204030204" pitchFamily="34" charset="0"/>
              <a:cs typeface="Times New Roman" panose="02020603050405020304" pitchFamily="18" charset="0"/>
            </a:endParaRPr>
          </a:p>
          <a:p>
            <a:pPr marL="1017270" lvl="2" indent="-285750"/>
            <a:r>
              <a:rPr lang="en-GB" sz="1800" dirty="0">
                <a:effectLst/>
                <a:ea typeface="Calibri" panose="020F0502020204030204" pitchFamily="34" charset="0"/>
                <a:cs typeface="Times New Roman" panose="02020603050405020304" pitchFamily="18" charset="0"/>
              </a:rPr>
              <a:t>Who will be able to give you that information (residents, enterprises, organisations, etc)?</a:t>
            </a:r>
            <a:endParaRPr lang="nl-BE" sz="1800" dirty="0">
              <a:effectLst/>
              <a:ea typeface="Calibri" panose="020F0502020204030204" pitchFamily="34" charset="0"/>
              <a:cs typeface="Times New Roman" panose="02020603050405020304" pitchFamily="18" charset="0"/>
            </a:endParaRPr>
          </a:p>
          <a:p>
            <a:pPr marL="1017270" lvl="2" indent="-285750"/>
            <a:r>
              <a:rPr lang="en-GB" sz="1800" dirty="0">
                <a:effectLst/>
                <a:ea typeface="Calibri" panose="020F0502020204030204" pitchFamily="34" charset="0"/>
                <a:cs typeface="Times New Roman" panose="02020603050405020304" pitchFamily="18" charset="0"/>
              </a:rPr>
              <a:t>How can you find the information by yourself?</a:t>
            </a:r>
            <a:endParaRPr lang="nl-BE" sz="1800" dirty="0">
              <a:effectLst/>
              <a:ea typeface="Calibri" panose="020F0502020204030204" pitchFamily="34" charset="0"/>
              <a:cs typeface="Times New Roman" panose="02020603050405020304" pitchFamily="18" charset="0"/>
            </a:endParaRPr>
          </a:p>
          <a:p>
            <a:pPr lvl="1">
              <a:spcAft>
                <a:spcPts val="800"/>
              </a:spcAft>
            </a:pPr>
            <a:r>
              <a:rPr lang="en-GB" dirty="0">
                <a:effectLst/>
                <a:ea typeface="Calibri" panose="020F0502020204030204" pitchFamily="34" charset="0"/>
                <a:cs typeface="Times New Roman" panose="02020603050405020304" pitchFamily="18" charset="0"/>
              </a:rPr>
              <a:t>What questions are interesting to find an answer for in order to start a business?  </a:t>
            </a:r>
            <a:endParaRPr lang="nl-BE" dirty="0">
              <a:effectLst/>
              <a:ea typeface="Calibri" panose="020F0502020204030204" pitchFamily="34" charset="0"/>
              <a:cs typeface="Times New Roman" panose="02020603050405020304" pitchFamily="18" charset="0"/>
            </a:endParaRPr>
          </a:p>
          <a:p>
            <a:pPr marL="0" lvl="0" indent="0">
              <a:buNone/>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p>
        </p:txBody>
      </p:sp>
      <p:grpSp>
        <p:nvGrpSpPr>
          <p:cNvPr id="19" name="Group 18">
            <a:extLst>
              <a:ext uri="{FF2B5EF4-FFF2-40B4-BE49-F238E27FC236}">
                <a16:creationId xmlns:a16="http://schemas.microsoft.com/office/drawing/2014/main" id="{D82D111B-7866-426B-A326-13305A8AB8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0" name="Oval 19">
              <a:extLst>
                <a:ext uri="{FF2B5EF4-FFF2-40B4-BE49-F238E27FC236}">
                  <a16:creationId xmlns:a16="http://schemas.microsoft.com/office/drawing/2014/main" id="{AE720103-E559-418A-824B-BEAB9F98D2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1" name="Oval 20">
              <a:extLst>
                <a:ext uri="{FF2B5EF4-FFF2-40B4-BE49-F238E27FC236}">
                  <a16:creationId xmlns:a16="http://schemas.microsoft.com/office/drawing/2014/main" id="{C3390309-8DDB-49A0-A186-0164FFDCA2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Tijdelijke aanduiding voor dianummer 3">
            <a:extLst>
              <a:ext uri="{FF2B5EF4-FFF2-40B4-BE49-F238E27FC236}">
                <a16:creationId xmlns:a16="http://schemas.microsoft.com/office/drawing/2014/main" id="{AE7C3A9A-51E0-4207-9F96-8529B2AE9826}"/>
              </a:ext>
            </a:extLst>
          </p:cNvPr>
          <p:cNvSpPr>
            <a:spLocks noGrp="1"/>
          </p:cNvSpPr>
          <p:nvPr>
            <p:ph type="sldNum" sz="quarter" idx="12"/>
          </p:nvPr>
        </p:nvSpPr>
        <p:spPr>
          <a:xfrm>
            <a:off x="11311128" y="6272784"/>
            <a:ext cx="640080" cy="365125"/>
          </a:xfrm>
        </p:spPr>
        <p:txBody>
          <a:bodyPr vert="horz" lIns="91440" tIns="45720" rIns="91440" bIns="45720" rtlCol="0">
            <a:normAutofit/>
          </a:bodyPr>
          <a:lstStyle/>
          <a:p>
            <a:pPr defTabSz="914400">
              <a:spcAft>
                <a:spcPts val="600"/>
              </a:spcAft>
            </a:pPr>
            <a:fld id="{4FAB73BC-B049-4115-A692-8D63A059BFB8}" type="slidenum">
              <a:rPr lang="en-US" smtClean="0"/>
              <a:pPr defTabSz="914400">
                <a:spcAft>
                  <a:spcPts val="600"/>
                </a:spcAft>
              </a:pPr>
              <a:t>11</a:t>
            </a:fld>
            <a:endParaRPr lang="en-US"/>
          </a:p>
        </p:txBody>
      </p:sp>
    </p:spTree>
    <p:extLst>
      <p:ext uri="{BB962C8B-B14F-4D97-AF65-F5344CB8AC3E}">
        <p14:creationId xmlns:p14="http://schemas.microsoft.com/office/powerpoint/2010/main" val="3003680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Afbeelding 5" descr="Personen op een markt">
            <a:extLst>
              <a:ext uri="{FF2B5EF4-FFF2-40B4-BE49-F238E27FC236}">
                <a16:creationId xmlns:a16="http://schemas.microsoft.com/office/drawing/2014/main" id="{2E4E7753-CC75-40CD-957D-1B4AC20E09C4}"/>
              </a:ext>
            </a:extLst>
          </p:cNvPr>
          <p:cNvPicPr>
            <a:picLocks noChangeAspect="1"/>
          </p:cNvPicPr>
          <p:nvPr/>
        </p:nvPicPr>
        <p:blipFill rotWithShape="1">
          <a:blip r:embed="rId3"/>
          <a:srcRect l="29480" r="4475"/>
          <a:stretch/>
        </p:blipFill>
        <p:spPr>
          <a:xfrm>
            <a:off x="3343" y="10"/>
            <a:ext cx="7548923" cy="6857990"/>
          </a:xfrm>
          <a:prstGeom prst="rect">
            <a:avLst/>
          </a:prstGeom>
        </p:spPr>
      </p:pic>
      <p:sp>
        <p:nvSpPr>
          <p:cNvPr id="23" name="Rectangle 22">
            <a:extLst>
              <a:ext uri="{FF2B5EF4-FFF2-40B4-BE49-F238E27FC236}">
                <a16:creationId xmlns:a16="http://schemas.microsoft.com/office/drawing/2014/main" id="{04015B9C-179F-43A5-894D-58193B6A8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266" y="0"/>
            <a:ext cx="4639734" cy="6857999"/>
          </a:xfrm>
          <a:prstGeom prst="rect">
            <a:avLst/>
          </a:prstGeom>
          <a:blipFill dpi="0" rotWithShape="1">
            <a:blip r:embed="rId4">
              <a:alphaModFix amt="60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160B6CD-CA07-4521-8DCC-A55FC3189228}"/>
              </a:ext>
            </a:extLst>
          </p:cNvPr>
          <p:cNvSpPr>
            <a:spLocks noGrp="1"/>
          </p:cNvSpPr>
          <p:nvPr>
            <p:ph type="title"/>
          </p:nvPr>
        </p:nvSpPr>
        <p:spPr>
          <a:xfrm>
            <a:off x="7883612" y="484632"/>
            <a:ext cx="3816774" cy="1609344"/>
          </a:xfrm>
          <a:ln>
            <a:noFill/>
          </a:ln>
        </p:spPr>
        <p:txBody>
          <a:bodyPr vert="horz" lIns="91440" tIns="45720" rIns="91440" bIns="45720" rtlCol="0">
            <a:normAutofit/>
          </a:bodyPr>
          <a:lstStyle/>
          <a:p>
            <a:r>
              <a:rPr lang="en-US" sz="3200"/>
              <a:t>What is a community analysis?</a:t>
            </a:r>
          </a:p>
        </p:txBody>
      </p:sp>
      <p:sp>
        <p:nvSpPr>
          <p:cNvPr id="9" name="Content Placeholder 8">
            <a:extLst>
              <a:ext uri="{FF2B5EF4-FFF2-40B4-BE49-F238E27FC236}">
                <a16:creationId xmlns:a16="http://schemas.microsoft.com/office/drawing/2014/main" id="{EB8FE3BD-D7A9-4A39-87E7-3949152F2CDE}"/>
              </a:ext>
            </a:extLst>
          </p:cNvPr>
          <p:cNvSpPr>
            <a:spLocks noGrp="1"/>
          </p:cNvSpPr>
          <p:nvPr>
            <p:ph idx="1"/>
          </p:nvPr>
        </p:nvSpPr>
        <p:spPr>
          <a:xfrm>
            <a:off x="7883611" y="2121408"/>
            <a:ext cx="3816774" cy="4050792"/>
          </a:xfrm>
        </p:spPr>
        <p:txBody>
          <a:bodyPr vert="horz" lIns="91440" tIns="45720" rIns="91440" bIns="45720" rtlCol="0">
            <a:normAutofit/>
          </a:bodyPr>
          <a:lstStyle/>
          <a:p>
            <a:pPr marL="0" indent="0">
              <a:buNone/>
            </a:pPr>
            <a:r>
              <a:rPr lang="en-US" sz="1600"/>
              <a:t>The goal of the community analysis is to collect information about the community. </a:t>
            </a:r>
          </a:p>
          <a:p>
            <a:pPr marL="0" indent="0">
              <a:buNone/>
            </a:pPr>
            <a:r>
              <a:rPr lang="en-US" sz="1600"/>
              <a:t>It helps you to understand the people from the community, their needs and the environment they live in. </a:t>
            </a:r>
          </a:p>
        </p:txBody>
      </p:sp>
      <p:grpSp>
        <p:nvGrpSpPr>
          <p:cNvPr id="25" name="Group 24">
            <a:extLst>
              <a:ext uri="{FF2B5EF4-FFF2-40B4-BE49-F238E27FC236}">
                <a16:creationId xmlns:a16="http://schemas.microsoft.com/office/drawing/2014/main" id="{66F85F57-956F-40FF-BE22-C6EB6E36C9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6" name="Oval 25">
              <a:extLst>
                <a:ext uri="{FF2B5EF4-FFF2-40B4-BE49-F238E27FC236}">
                  <a16:creationId xmlns:a16="http://schemas.microsoft.com/office/drawing/2014/main" id="{5AA35EF8-94F7-4A24-AA24-845DB2A1F1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7" name="Oval 26">
              <a:extLst>
                <a:ext uri="{FF2B5EF4-FFF2-40B4-BE49-F238E27FC236}">
                  <a16:creationId xmlns:a16="http://schemas.microsoft.com/office/drawing/2014/main" id="{A38E4383-DE91-4221-BD38-50EFE38913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Tijdelijke aanduiding voor dianummer 3">
            <a:extLst>
              <a:ext uri="{FF2B5EF4-FFF2-40B4-BE49-F238E27FC236}">
                <a16:creationId xmlns:a16="http://schemas.microsoft.com/office/drawing/2014/main" id="{AE7C3A9A-51E0-4207-9F96-8529B2AE9826}"/>
              </a:ext>
            </a:extLst>
          </p:cNvPr>
          <p:cNvSpPr>
            <a:spLocks noGrp="1"/>
          </p:cNvSpPr>
          <p:nvPr>
            <p:ph type="sldNum" sz="quarter" idx="12"/>
          </p:nvPr>
        </p:nvSpPr>
        <p:spPr>
          <a:xfrm>
            <a:off x="11311128" y="6272784"/>
            <a:ext cx="640080" cy="365125"/>
          </a:xfrm>
        </p:spPr>
        <p:txBody>
          <a:bodyPr vert="horz" lIns="91440" tIns="45720" rIns="91440" bIns="45720" rtlCol="0">
            <a:normAutofit/>
          </a:bodyPr>
          <a:lstStyle/>
          <a:p>
            <a:pPr defTabSz="914400">
              <a:spcAft>
                <a:spcPts val="600"/>
              </a:spcAft>
            </a:pPr>
            <a:fld id="{4FAB73BC-B049-4115-A692-8D63A059BFB8}" type="slidenum">
              <a:rPr lang="en-US" smtClean="0"/>
              <a:pPr defTabSz="914400">
                <a:spcAft>
                  <a:spcPts val="600"/>
                </a:spcAft>
              </a:pPr>
              <a:t>2</a:t>
            </a:fld>
            <a:endParaRPr lang="en-US"/>
          </a:p>
        </p:txBody>
      </p:sp>
    </p:spTree>
    <p:extLst>
      <p:ext uri="{BB962C8B-B14F-4D97-AF65-F5344CB8AC3E}">
        <p14:creationId xmlns:p14="http://schemas.microsoft.com/office/powerpoint/2010/main" val="3547476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F706015D-F1C5-4142-AEDF-AF5F19144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20" y="-1"/>
            <a:ext cx="122072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Rectangle 33">
            <a:extLst>
              <a:ext uri="{FF2B5EF4-FFF2-40B4-BE49-F238E27FC236}">
                <a16:creationId xmlns:a16="http://schemas.microsoft.com/office/drawing/2014/main" id="{5BB61B94-FD60-4539-BDC5-1766DE99C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blipFill dpi="0" rotWithShape="1">
            <a:blip r:embed="rId3">
              <a:alphaModFix amt="45000"/>
              <a:lum bright="70000" contrast="-70000"/>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160B6CD-CA07-4521-8DCC-A55FC3189228}"/>
              </a:ext>
            </a:extLst>
          </p:cNvPr>
          <p:cNvSpPr>
            <a:spLocks noGrp="1"/>
          </p:cNvSpPr>
          <p:nvPr>
            <p:ph type="title"/>
          </p:nvPr>
        </p:nvSpPr>
        <p:spPr>
          <a:xfrm>
            <a:off x="1069848" y="484632"/>
            <a:ext cx="10058400" cy="1609344"/>
          </a:xfrm>
        </p:spPr>
        <p:txBody>
          <a:bodyPr vert="horz" lIns="91440" tIns="45720" rIns="91440" bIns="45720" rtlCol="0">
            <a:normAutofit/>
          </a:bodyPr>
          <a:lstStyle/>
          <a:p>
            <a:r>
              <a:rPr lang="en-US" dirty="0"/>
              <a:t>Why should you do a community analysis? </a:t>
            </a:r>
          </a:p>
        </p:txBody>
      </p:sp>
      <p:sp>
        <p:nvSpPr>
          <p:cNvPr id="9" name="Content Placeholder 8">
            <a:extLst>
              <a:ext uri="{FF2B5EF4-FFF2-40B4-BE49-F238E27FC236}">
                <a16:creationId xmlns:a16="http://schemas.microsoft.com/office/drawing/2014/main" id="{EB8FE3BD-D7A9-4A39-87E7-3949152F2CDE}"/>
              </a:ext>
            </a:extLst>
          </p:cNvPr>
          <p:cNvSpPr>
            <a:spLocks noGrp="1"/>
          </p:cNvSpPr>
          <p:nvPr>
            <p:ph idx="1"/>
          </p:nvPr>
        </p:nvSpPr>
        <p:spPr>
          <a:xfrm>
            <a:off x="1069848" y="2121408"/>
            <a:ext cx="10212086" cy="4406714"/>
          </a:xfrm>
        </p:spPr>
        <p:txBody>
          <a:bodyPr vert="horz" lIns="91440" tIns="45720" rIns="91440" bIns="45720" rtlCol="0">
            <a:normAutofit/>
          </a:bodyPr>
          <a:lstStyle/>
          <a:p>
            <a:r>
              <a:rPr lang="en-US" dirty="0"/>
              <a:t>The framework we use is based on human centered design. The customer and his/her needs is the starting point to develop a business. Not the product itself. Doing a community analysis gives you insights on those needs prior to developing a business idea. </a:t>
            </a:r>
          </a:p>
          <a:p>
            <a:r>
              <a:rPr lang="en-US" dirty="0"/>
              <a:t>We want the SYU pop-ups to be community oriented. The pop-ups should contribute to making the community better. </a:t>
            </a:r>
          </a:p>
          <a:p>
            <a:r>
              <a:rPr lang="en-US" dirty="0"/>
              <a:t>It gives you an opportunity to grow: start locally, and then look for other communities with similar needs.</a:t>
            </a:r>
          </a:p>
          <a:p>
            <a:r>
              <a:rPr lang="en-US" dirty="0"/>
              <a:t>We want you to build a network: not only with residents, but also with other enterprises and organizations. Doing the community analysis will help you to do that.  </a:t>
            </a:r>
          </a:p>
          <a:p>
            <a:r>
              <a:rPr lang="en-GB" dirty="0"/>
              <a:t>If you start a pop-up, you can find your first customers in the proximity of your school. If that is not the case, doing a community analysis can still be beneficial: you can look for potential partners that could support your business for example. </a:t>
            </a:r>
            <a:endParaRPr lang="nl-BE" dirty="0"/>
          </a:p>
          <a:p>
            <a:endParaRPr lang="en-US" dirty="0"/>
          </a:p>
        </p:txBody>
      </p:sp>
      <p:grpSp>
        <p:nvGrpSpPr>
          <p:cNvPr id="36" name="Group 35">
            <a:extLst>
              <a:ext uri="{FF2B5EF4-FFF2-40B4-BE49-F238E27FC236}">
                <a16:creationId xmlns:a16="http://schemas.microsoft.com/office/drawing/2014/main" id="{CAB366A3-9B07-49D0-9D4E-E9BF6213CC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7" name="Oval 36">
              <a:extLst>
                <a:ext uri="{FF2B5EF4-FFF2-40B4-BE49-F238E27FC236}">
                  <a16:creationId xmlns:a16="http://schemas.microsoft.com/office/drawing/2014/main" id="{353899AC-9992-4191-A947-D3B8095F9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8" name="Oval 37">
              <a:extLst>
                <a:ext uri="{FF2B5EF4-FFF2-40B4-BE49-F238E27FC236}">
                  <a16:creationId xmlns:a16="http://schemas.microsoft.com/office/drawing/2014/main" id="{D00256EB-45AC-469E-B10F-6301E3E059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Tijdelijke aanduiding voor dianummer 3">
            <a:extLst>
              <a:ext uri="{FF2B5EF4-FFF2-40B4-BE49-F238E27FC236}">
                <a16:creationId xmlns:a16="http://schemas.microsoft.com/office/drawing/2014/main" id="{AE7C3A9A-51E0-4207-9F96-8529B2AE9826}"/>
              </a:ext>
            </a:extLst>
          </p:cNvPr>
          <p:cNvSpPr>
            <a:spLocks noGrp="1"/>
          </p:cNvSpPr>
          <p:nvPr>
            <p:ph type="sldNum" sz="quarter" idx="12"/>
          </p:nvPr>
        </p:nvSpPr>
        <p:spPr>
          <a:xfrm>
            <a:off x="11311128" y="6272784"/>
            <a:ext cx="640080" cy="365125"/>
          </a:xfrm>
        </p:spPr>
        <p:txBody>
          <a:bodyPr vert="horz" lIns="91440" tIns="45720" rIns="91440" bIns="45720" rtlCol="0">
            <a:normAutofit/>
          </a:bodyPr>
          <a:lstStyle/>
          <a:p>
            <a:pPr defTabSz="914400">
              <a:spcAft>
                <a:spcPts val="600"/>
              </a:spcAft>
            </a:pPr>
            <a:fld id="{4FAB73BC-B049-4115-A692-8D63A059BFB8}" type="slidenum">
              <a:rPr lang="en-US" smtClean="0"/>
              <a:pPr defTabSz="914400">
                <a:spcAft>
                  <a:spcPts val="600"/>
                </a:spcAft>
              </a:pPr>
              <a:t>3</a:t>
            </a:fld>
            <a:endParaRPr lang="en-US"/>
          </a:p>
        </p:txBody>
      </p:sp>
    </p:spTree>
    <p:extLst>
      <p:ext uri="{BB962C8B-B14F-4D97-AF65-F5344CB8AC3E}">
        <p14:creationId xmlns:p14="http://schemas.microsoft.com/office/powerpoint/2010/main" val="1453683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F706015D-F1C5-4142-AEDF-AF5F19144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20" y="-1"/>
            <a:ext cx="122072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Rectangle 33">
            <a:extLst>
              <a:ext uri="{FF2B5EF4-FFF2-40B4-BE49-F238E27FC236}">
                <a16:creationId xmlns:a16="http://schemas.microsoft.com/office/drawing/2014/main" id="{5BB61B94-FD60-4539-BDC5-1766DE99C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blipFill dpi="0" rotWithShape="1">
            <a:blip r:embed="rId3">
              <a:alphaModFix amt="45000"/>
              <a:lum bright="70000" contrast="-70000"/>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160B6CD-CA07-4521-8DCC-A55FC3189228}"/>
              </a:ext>
            </a:extLst>
          </p:cNvPr>
          <p:cNvSpPr>
            <a:spLocks noGrp="1"/>
          </p:cNvSpPr>
          <p:nvPr>
            <p:ph type="title"/>
          </p:nvPr>
        </p:nvSpPr>
        <p:spPr>
          <a:xfrm>
            <a:off x="1069848" y="484632"/>
            <a:ext cx="10058400" cy="1609344"/>
          </a:xfrm>
        </p:spPr>
        <p:txBody>
          <a:bodyPr vert="horz" lIns="91440" tIns="45720" rIns="91440" bIns="45720" rtlCol="0">
            <a:normAutofit/>
          </a:bodyPr>
          <a:lstStyle/>
          <a:p>
            <a:r>
              <a:rPr lang="en-US" dirty="0"/>
              <a:t>Start with what you know </a:t>
            </a:r>
          </a:p>
        </p:txBody>
      </p:sp>
      <p:sp>
        <p:nvSpPr>
          <p:cNvPr id="9" name="Content Placeholder 8">
            <a:extLst>
              <a:ext uri="{FF2B5EF4-FFF2-40B4-BE49-F238E27FC236}">
                <a16:creationId xmlns:a16="http://schemas.microsoft.com/office/drawing/2014/main" id="{EB8FE3BD-D7A9-4A39-87E7-3949152F2CDE}"/>
              </a:ext>
            </a:extLst>
          </p:cNvPr>
          <p:cNvSpPr>
            <a:spLocks noGrp="1"/>
          </p:cNvSpPr>
          <p:nvPr>
            <p:ph idx="1"/>
          </p:nvPr>
        </p:nvSpPr>
        <p:spPr>
          <a:xfrm>
            <a:off x="1069848" y="2121408"/>
            <a:ext cx="10058400" cy="4050792"/>
          </a:xfrm>
        </p:spPr>
        <p:txBody>
          <a:bodyPr vert="horz" lIns="91440" tIns="45720" rIns="91440" bIns="45720" rtlCol="0">
            <a:normAutofit/>
          </a:bodyPr>
          <a:lstStyle/>
          <a:p>
            <a:pPr marL="0" indent="0">
              <a:buNone/>
            </a:pPr>
            <a:r>
              <a:rPr lang="en-GB" dirty="0">
                <a:effectLst/>
                <a:ea typeface="Calibri" panose="020F0502020204030204" pitchFamily="34" charset="0"/>
                <a:cs typeface="Times New Roman" panose="02020603050405020304" pitchFamily="18" charset="0"/>
              </a:rPr>
              <a:t>Doing a community analysis should provide you with knowledge of the community. If you want to start a pop-up, it is important that you understand the needs of the community and that you know which enterprises the community is lacking. Therefor, you will need to use different methods to engage the community. </a:t>
            </a:r>
          </a:p>
          <a:p>
            <a:pPr marL="0" indent="0">
              <a:buNone/>
            </a:pPr>
            <a:r>
              <a:rPr lang="en-GB" dirty="0">
                <a:effectLst/>
                <a:ea typeface="Calibri" panose="020F0502020204030204" pitchFamily="34" charset="0"/>
                <a:cs typeface="Times New Roman" panose="02020603050405020304" pitchFamily="18" charset="0"/>
              </a:rPr>
              <a:t>But first: start with what you know! </a:t>
            </a:r>
          </a:p>
          <a:p>
            <a:pPr marL="0" indent="0">
              <a:buNone/>
            </a:pPr>
            <a:endParaRPr lang="nl-BE" dirty="0">
              <a:effectLst/>
              <a:ea typeface="Calibri" panose="020F0502020204030204" pitchFamily="34" charset="0"/>
              <a:cs typeface="Times New Roman" panose="02020603050405020304" pitchFamily="18" charset="0"/>
            </a:endParaRPr>
          </a:p>
          <a:p>
            <a:pPr marL="742950" lvl="1" indent="-285750">
              <a:lnSpc>
                <a:spcPct val="107000"/>
              </a:lnSpc>
            </a:pPr>
            <a:r>
              <a:rPr lang="en-GB" sz="2000" dirty="0">
                <a:effectLst/>
                <a:ea typeface="Calibri" panose="020F0502020204030204" pitchFamily="34" charset="0"/>
                <a:cs typeface="Times New Roman" panose="02020603050405020304" pitchFamily="18" charset="0"/>
              </a:rPr>
              <a:t>Who do you think lives in the community? (Age, income, origin, …)</a:t>
            </a:r>
            <a:endParaRPr lang="nl-BE" sz="2000" dirty="0">
              <a:effectLst/>
              <a:ea typeface="Calibri" panose="020F0502020204030204" pitchFamily="34" charset="0"/>
              <a:cs typeface="Times New Roman" panose="02020603050405020304" pitchFamily="18" charset="0"/>
            </a:endParaRPr>
          </a:p>
          <a:p>
            <a:pPr marL="742950" lvl="1" indent="-285750">
              <a:lnSpc>
                <a:spcPct val="107000"/>
              </a:lnSpc>
            </a:pPr>
            <a:r>
              <a:rPr lang="en-GB" sz="2000" dirty="0">
                <a:effectLst/>
                <a:ea typeface="Calibri" panose="020F0502020204030204" pitchFamily="34" charset="0"/>
                <a:cs typeface="Times New Roman" panose="02020603050405020304" pitchFamily="18" charset="0"/>
              </a:rPr>
              <a:t>What do you like about the community, what are the strengths of the community? (Try to think of 3)</a:t>
            </a:r>
            <a:endParaRPr lang="nl-BE" sz="2000" dirty="0">
              <a:effectLst/>
              <a:ea typeface="Calibri" panose="020F0502020204030204" pitchFamily="34" charset="0"/>
              <a:cs typeface="Times New Roman" panose="02020603050405020304" pitchFamily="18" charset="0"/>
            </a:endParaRPr>
          </a:p>
          <a:p>
            <a:pPr marL="742950" lvl="1" indent="-285750">
              <a:lnSpc>
                <a:spcPct val="107000"/>
              </a:lnSpc>
              <a:spcAft>
                <a:spcPts val="800"/>
              </a:spcAft>
            </a:pPr>
            <a:r>
              <a:rPr lang="en-GB" sz="2000" dirty="0">
                <a:effectLst/>
                <a:ea typeface="Calibri" panose="020F0502020204030204" pitchFamily="34" charset="0"/>
                <a:cs typeface="Times New Roman" panose="02020603050405020304" pitchFamily="18" charset="0"/>
              </a:rPr>
              <a:t>What don’t you like about the community, what are the weaknesses of the community? (Try to think of 3) </a:t>
            </a:r>
            <a:endParaRPr lang="nl-BE" sz="2000" dirty="0">
              <a:effectLst/>
              <a:ea typeface="Calibri" panose="020F0502020204030204" pitchFamily="34" charset="0"/>
              <a:cs typeface="Times New Roman" panose="02020603050405020304" pitchFamily="18" charset="0"/>
            </a:endParaRPr>
          </a:p>
          <a:p>
            <a:pPr marL="0" indent="0">
              <a:buNone/>
            </a:pPr>
            <a:endParaRPr lang="en-US" dirty="0"/>
          </a:p>
        </p:txBody>
      </p:sp>
      <p:grpSp>
        <p:nvGrpSpPr>
          <p:cNvPr id="36" name="Group 35">
            <a:extLst>
              <a:ext uri="{FF2B5EF4-FFF2-40B4-BE49-F238E27FC236}">
                <a16:creationId xmlns:a16="http://schemas.microsoft.com/office/drawing/2014/main" id="{CAB366A3-9B07-49D0-9D4E-E9BF6213CC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7" name="Oval 36">
              <a:extLst>
                <a:ext uri="{FF2B5EF4-FFF2-40B4-BE49-F238E27FC236}">
                  <a16:creationId xmlns:a16="http://schemas.microsoft.com/office/drawing/2014/main" id="{353899AC-9992-4191-A947-D3B8095F9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8" name="Oval 37">
              <a:extLst>
                <a:ext uri="{FF2B5EF4-FFF2-40B4-BE49-F238E27FC236}">
                  <a16:creationId xmlns:a16="http://schemas.microsoft.com/office/drawing/2014/main" id="{D00256EB-45AC-469E-B10F-6301E3E059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Tijdelijke aanduiding voor dianummer 3">
            <a:extLst>
              <a:ext uri="{FF2B5EF4-FFF2-40B4-BE49-F238E27FC236}">
                <a16:creationId xmlns:a16="http://schemas.microsoft.com/office/drawing/2014/main" id="{AE7C3A9A-51E0-4207-9F96-8529B2AE9826}"/>
              </a:ext>
            </a:extLst>
          </p:cNvPr>
          <p:cNvSpPr>
            <a:spLocks noGrp="1"/>
          </p:cNvSpPr>
          <p:nvPr>
            <p:ph type="sldNum" sz="quarter" idx="12"/>
          </p:nvPr>
        </p:nvSpPr>
        <p:spPr>
          <a:xfrm>
            <a:off x="11311128" y="6272784"/>
            <a:ext cx="640080" cy="365125"/>
          </a:xfrm>
        </p:spPr>
        <p:txBody>
          <a:bodyPr vert="horz" lIns="91440" tIns="45720" rIns="91440" bIns="45720" rtlCol="0">
            <a:normAutofit/>
          </a:bodyPr>
          <a:lstStyle/>
          <a:p>
            <a:pPr defTabSz="914400">
              <a:spcAft>
                <a:spcPts val="600"/>
              </a:spcAft>
            </a:pPr>
            <a:fld id="{4FAB73BC-B049-4115-A692-8D63A059BFB8}" type="slidenum">
              <a:rPr lang="en-US" smtClean="0"/>
              <a:pPr defTabSz="914400">
                <a:spcAft>
                  <a:spcPts val="600"/>
                </a:spcAft>
              </a:pPr>
              <a:t>4</a:t>
            </a:fld>
            <a:endParaRPr lang="en-US"/>
          </a:p>
        </p:txBody>
      </p:sp>
    </p:spTree>
    <p:extLst>
      <p:ext uri="{BB962C8B-B14F-4D97-AF65-F5344CB8AC3E}">
        <p14:creationId xmlns:p14="http://schemas.microsoft.com/office/powerpoint/2010/main" val="3570404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Afbeelding 5" descr="Punaises op een kaart">
            <a:extLst>
              <a:ext uri="{FF2B5EF4-FFF2-40B4-BE49-F238E27FC236}">
                <a16:creationId xmlns:a16="http://schemas.microsoft.com/office/drawing/2014/main" id="{F871805D-C567-45D8-A855-4788E78D1F67}"/>
              </a:ext>
            </a:extLst>
          </p:cNvPr>
          <p:cNvPicPr>
            <a:picLocks noChangeAspect="1"/>
          </p:cNvPicPr>
          <p:nvPr/>
        </p:nvPicPr>
        <p:blipFill rotWithShape="1">
          <a:blip r:embed="rId3"/>
          <a:srcRect l="20901" r="20052" b="-1"/>
          <a:stretch/>
        </p:blipFill>
        <p:spPr>
          <a:xfrm>
            <a:off x="1" y="10"/>
            <a:ext cx="6066502" cy="6857989"/>
          </a:xfrm>
          <a:prstGeom prst="rect">
            <a:avLst/>
          </a:prstGeom>
        </p:spPr>
      </p:pic>
      <p:sp>
        <p:nvSpPr>
          <p:cNvPr id="23" name="Rectangle 22">
            <a:extLst>
              <a:ext uri="{FF2B5EF4-FFF2-40B4-BE49-F238E27FC236}">
                <a16:creationId xmlns:a16="http://schemas.microsoft.com/office/drawing/2014/main" id="{A0202727-54F2-4F63-818F-99119BA21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6502" y="0"/>
            <a:ext cx="6125497" cy="6857999"/>
          </a:xfrm>
          <a:prstGeom prst="rect">
            <a:avLst/>
          </a:prstGeom>
          <a:blipFill dpi="0" rotWithShape="1">
            <a:blip r:embed="rId4">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160B6CD-CA07-4521-8DCC-A55FC3189228}"/>
              </a:ext>
            </a:extLst>
          </p:cNvPr>
          <p:cNvSpPr>
            <a:spLocks noGrp="1"/>
          </p:cNvSpPr>
          <p:nvPr>
            <p:ph type="title"/>
          </p:nvPr>
        </p:nvSpPr>
        <p:spPr>
          <a:xfrm>
            <a:off x="6400800" y="484632"/>
            <a:ext cx="5299586" cy="1609344"/>
          </a:xfrm>
          <a:ln>
            <a:noFill/>
          </a:ln>
        </p:spPr>
        <p:txBody>
          <a:bodyPr vert="horz" lIns="91440" tIns="45720" rIns="91440" bIns="45720" rtlCol="0">
            <a:normAutofit/>
          </a:bodyPr>
          <a:lstStyle/>
          <a:p>
            <a:r>
              <a:rPr lang="en-US" sz="4000"/>
              <a:t>Make a map </a:t>
            </a:r>
          </a:p>
        </p:txBody>
      </p:sp>
      <p:sp>
        <p:nvSpPr>
          <p:cNvPr id="9" name="Content Placeholder 8">
            <a:extLst>
              <a:ext uri="{FF2B5EF4-FFF2-40B4-BE49-F238E27FC236}">
                <a16:creationId xmlns:a16="http://schemas.microsoft.com/office/drawing/2014/main" id="{EB8FE3BD-D7A9-4A39-87E7-3949152F2CDE}"/>
              </a:ext>
            </a:extLst>
          </p:cNvPr>
          <p:cNvSpPr>
            <a:spLocks noGrp="1"/>
          </p:cNvSpPr>
          <p:nvPr>
            <p:ph idx="1"/>
          </p:nvPr>
        </p:nvSpPr>
        <p:spPr>
          <a:xfrm>
            <a:off x="6400799" y="1736203"/>
            <a:ext cx="5299585" cy="4435997"/>
          </a:xfrm>
        </p:spPr>
        <p:txBody>
          <a:bodyPr vert="horz" lIns="91440" tIns="45720" rIns="91440" bIns="45720" rtlCol="0">
            <a:normAutofit/>
          </a:bodyPr>
          <a:lstStyle/>
          <a:p>
            <a:pPr marL="0" indent="0">
              <a:spcAft>
                <a:spcPts val="800"/>
              </a:spcAft>
              <a:buNone/>
            </a:pPr>
            <a:r>
              <a:rPr lang="en-GB" sz="1800" dirty="0">
                <a:effectLst/>
                <a:ea typeface="Calibri" panose="020F0502020204030204" pitchFamily="34" charset="0"/>
                <a:cs typeface="Times New Roman" panose="02020603050405020304" pitchFamily="18" charset="0"/>
              </a:rPr>
              <a:t>(You can use Google maps or another tool)</a:t>
            </a:r>
            <a:endParaRPr lang="nl-BE" sz="1800" dirty="0">
              <a:effectLst/>
              <a:ea typeface="Calibri" panose="020F0502020204030204" pitchFamily="34" charset="0"/>
              <a:cs typeface="Times New Roman" panose="02020603050405020304" pitchFamily="18" charset="0"/>
            </a:endParaRPr>
          </a:p>
          <a:p>
            <a:pPr marL="742950" lvl="1" indent="-285750"/>
            <a:r>
              <a:rPr lang="en-GB" dirty="0">
                <a:effectLst/>
                <a:ea typeface="Calibri" panose="020F0502020204030204" pitchFamily="34" charset="0"/>
                <a:cs typeface="Times New Roman" panose="02020603050405020304" pitchFamily="18" charset="0"/>
              </a:rPr>
              <a:t>Define your community: what do you think is ‘the community of the school’?  Make a map and draw what you see as ‘the community’.</a:t>
            </a:r>
            <a:endParaRPr lang="nl-BE" dirty="0">
              <a:effectLst/>
              <a:ea typeface="Calibri" panose="020F0502020204030204" pitchFamily="34" charset="0"/>
              <a:cs typeface="Times New Roman" panose="02020603050405020304" pitchFamily="18" charset="0"/>
            </a:endParaRPr>
          </a:p>
          <a:p>
            <a:pPr marL="1165860" indent="0">
              <a:buNone/>
            </a:pPr>
            <a:r>
              <a:rPr lang="en-GB" sz="1800" i="1" dirty="0">
                <a:effectLst/>
                <a:ea typeface="Calibri" panose="020F0502020204030204" pitchFamily="34" charset="0"/>
                <a:cs typeface="Times New Roman" panose="02020603050405020304" pitchFamily="18" charset="0"/>
              </a:rPr>
              <a:t>Why? Do you all agree? </a:t>
            </a:r>
          </a:p>
          <a:p>
            <a:pPr marL="1165860" indent="0">
              <a:buNone/>
            </a:pPr>
            <a:endParaRPr lang="nl-BE" sz="1800" i="1" dirty="0">
              <a:effectLst/>
              <a:ea typeface="Calibri" panose="020F0502020204030204" pitchFamily="34" charset="0"/>
              <a:cs typeface="Times New Roman" panose="02020603050405020304" pitchFamily="18" charset="0"/>
            </a:endParaRPr>
          </a:p>
          <a:p>
            <a:pPr marL="742950" lvl="1" indent="-285750"/>
            <a:r>
              <a:rPr lang="en-GB" dirty="0">
                <a:effectLst/>
                <a:ea typeface="Calibri" panose="020F0502020204030204" pitchFamily="34" charset="0"/>
                <a:cs typeface="Times New Roman" panose="02020603050405020304" pitchFamily="18" charset="0"/>
              </a:rPr>
              <a:t>What are the important roads and means of transportation? </a:t>
            </a:r>
            <a:endParaRPr lang="nl-BE" dirty="0">
              <a:effectLst/>
              <a:ea typeface="Calibri" panose="020F0502020204030204" pitchFamily="34" charset="0"/>
              <a:cs typeface="Times New Roman" panose="02020603050405020304" pitchFamily="18" charset="0"/>
            </a:endParaRPr>
          </a:p>
          <a:p>
            <a:pPr marL="742950" lvl="1" indent="-285750"/>
            <a:r>
              <a:rPr lang="en-GB" dirty="0">
                <a:effectLst/>
                <a:ea typeface="Calibri" panose="020F0502020204030204" pitchFamily="34" charset="0"/>
                <a:cs typeface="Times New Roman" panose="02020603050405020304" pitchFamily="18" charset="0"/>
              </a:rPr>
              <a:t>What are the important places (churches, mosques, stores, organizations,…) in the community? Indicate those on the map.</a:t>
            </a:r>
            <a:endParaRPr lang="nl-BE" dirty="0">
              <a:effectLst/>
              <a:ea typeface="Calibri" panose="020F0502020204030204" pitchFamily="34" charset="0"/>
              <a:cs typeface="Times New Roman" panose="02020603050405020304" pitchFamily="18" charset="0"/>
            </a:endParaRPr>
          </a:p>
          <a:p>
            <a:pPr marL="742950" lvl="1" indent="-285750">
              <a:spcAft>
                <a:spcPts val="800"/>
              </a:spcAft>
            </a:pPr>
            <a:r>
              <a:rPr lang="en-GB" dirty="0">
                <a:effectLst/>
                <a:ea typeface="Calibri" panose="020F0502020204030204" pitchFamily="34" charset="0"/>
                <a:cs typeface="Times New Roman" panose="02020603050405020304" pitchFamily="18" charset="0"/>
              </a:rPr>
              <a:t>What have you learned about the community by looking at the map? </a:t>
            </a:r>
            <a:endParaRPr lang="nl-BE" dirty="0">
              <a:effectLst/>
              <a:ea typeface="Calibri" panose="020F0502020204030204" pitchFamily="34" charset="0"/>
              <a:cs typeface="Times New Roman" panose="02020603050405020304" pitchFamily="18" charset="0"/>
            </a:endParaRPr>
          </a:p>
        </p:txBody>
      </p:sp>
      <p:grpSp>
        <p:nvGrpSpPr>
          <p:cNvPr id="25" name="Group 24">
            <a:extLst>
              <a:ext uri="{FF2B5EF4-FFF2-40B4-BE49-F238E27FC236}">
                <a16:creationId xmlns:a16="http://schemas.microsoft.com/office/drawing/2014/main" id="{B7A73C12-F0BE-4AA8-845B-8CE5359D6F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6" name="Oval 25">
              <a:extLst>
                <a:ext uri="{FF2B5EF4-FFF2-40B4-BE49-F238E27FC236}">
                  <a16:creationId xmlns:a16="http://schemas.microsoft.com/office/drawing/2014/main" id="{F969367E-EAFB-4B65-ACBA-F5D36EE0B7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7" name="Oval 26">
              <a:extLst>
                <a:ext uri="{FF2B5EF4-FFF2-40B4-BE49-F238E27FC236}">
                  <a16:creationId xmlns:a16="http://schemas.microsoft.com/office/drawing/2014/main" id="{5DA60E8A-7C25-441D-80F6-60E944794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Tijdelijke aanduiding voor dianummer 3">
            <a:extLst>
              <a:ext uri="{FF2B5EF4-FFF2-40B4-BE49-F238E27FC236}">
                <a16:creationId xmlns:a16="http://schemas.microsoft.com/office/drawing/2014/main" id="{AE7C3A9A-51E0-4207-9F96-8529B2AE9826}"/>
              </a:ext>
            </a:extLst>
          </p:cNvPr>
          <p:cNvSpPr>
            <a:spLocks noGrp="1"/>
          </p:cNvSpPr>
          <p:nvPr>
            <p:ph type="sldNum" sz="quarter" idx="12"/>
          </p:nvPr>
        </p:nvSpPr>
        <p:spPr>
          <a:xfrm>
            <a:off x="11311128" y="6272784"/>
            <a:ext cx="640080" cy="365125"/>
          </a:xfrm>
        </p:spPr>
        <p:txBody>
          <a:bodyPr vert="horz" lIns="91440" tIns="45720" rIns="91440" bIns="45720" rtlCol="0">
            <a:normAutofit/>
          </a:bodyPr>
          <a:lstStyle/>
          <a:p>
            <a:pPr defTabSz="914400">
              <a:spcAft>
                <a:spcPts val="600"/>
              </a:spcAft>
            </a:pPr>
            <a:fld id="{4FAB73BC-B049-4115-A692-8D63A059BFB8}" type="slidenum">
              <a:rPr lang="en-US" smtClean="0"/>
              <a:pPr defTabSz="914400">
                <a:spcAft>
                  <a:spcPts val="600"/>
                </a:spcAft>
              </a:pPr>
              <a:t>5</a:t>
            </a:fld>
            <a:endParaRPr lang="en-US"/>
          </a:p>
        </p:txBody>
      </p:sp>
    </p:spTree>
    <p:extLst>
      <p:ext uri="{BB962C8B-B14F-4D97-AF65-F5344CB8AC3E}">
        <p14:creationId xmlns:p14="http://schemas.microsoft.com/office/powerpoint/2010/main" val="749791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F706015D-F1C5-4142-AEDF-AF5F19144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20" y="-1"/>
            <a:ext cx="122072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Rectangle 33">
            <a:extLst>
              <a:ext uri="{FF2B5EF4-FFF2-40B4-BE49-F238E27FC236}">
                <a16:creationId xmlns:a16="http://schemas.microsoft.com/office/drawing/2014/main" id="{5BB61B94-FD60-4539-BDC5-1766DE99C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blipFill dpi="0" rotWithShape="1">
            <a:blip r:embed="rId3">
              <a:alphaModFix amt="45000"/>
              <a:lum bright="70000" contrast="-70000"/>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160B6CD-CA07-4521-8DCC-A55FC3189228}"/>
              </a:ext>
            </a:extLst>
          </p:cNvPr>
          <p:cNvSpPr>
            <a:spLocks noGrp="1"/>
          </p:cNvSpPr>
          <p:nvPr>
            <p:ph type="title"/>
          </p:nvPr>
        </p:nvSpPr>
        <p:spPr>
          <a:xfrm>
            <a:off x="192023" y="419318"/>
            <a:ext cx="11637707" cy="664899"/>
          </a:xfrm>
        </p:spPr>
        <p:txBody>
          <a:bodyPr vert="horz" lIns="91440" tIns="45720" rIns="91440" bIns="45720" rtlCol="0">
            <a:normAutofit fontScale="90000"/>
          </a:bodyPr>
          <a:lstStyle/>
          <a:p>
            <a:r>
              <a:rPr lang="en-US" dirty="0"/>
              <a:t>What can you learn by looking – example 1 </a:t>
            </a:r>
          </a:p>
        </p:txBody>
      </p:sp>
      <p:sp>
        <p:nvSpPr>
          <p:cNvPr id="9" name="Content Placeholder 8">
            <a:extLst>
              <a:ext uri="{FF2B5EF4-FFF2-40B4-BE49-F238E27FC236}">
                <a16:creationId xmlns:a16="http://schemas.microsoft.com/office/drawing/2014/main" id="{EB8FE3BD-D7A9-4A39-87E7-3949152F2CDE}"/>
              </a:ext>
            </a:extLst>
          </p:cNvPr>
          <p:cNvSpPr>
            <a:spLocks noGrp="1"/>
          </p:cNvSpPr>
          <p:nvPr>
            <p:ph idx="1"/>
          </p:nvPr>
        </p:nvSpPr>
        <p:spPr>
          <a:xfrm>
            <a:off x="377517" y="1638082"/>
            <a:ext cx="10058400" cy="4050792"/>
          </a:xfrm>
        </p:spPr>
        <p:txBody>
          <a:bodyPr vert="horz" lIns="91440" tIns="45720" rIns="91440" bIns="45720" rtlCol="0">
            <a:normAutofit/>
          </a:bodyPr>
          <a:lstStyle/>
          <a:p>
            <a:pPr marL="0" indent="0">
              <a:buNone/>
            </a:pPr>
            <a:r>
              <a:rPr lang="en-US" dirty="0">
                <a:effectLst/>
                <a:highlight>
                  <a:srgbClr val="FFFF00"/>
                </a:highlight>
                <a:ea typeface="Calibri" panose="020F0502020204030204" pitchFamily="34" charset="0"/>
                <a:cs typeface="Times New Roman" panose="02020603050405020304" pitchFamily="18" charset="0"/>
              </a:rPr>
              <a:t>To be adapted to regional context. Example applies for Ghent.</a:t>
            </a:r>
            <a:endParaRPr lang="en-US" dirty="0">
              <a:highlight>
                <a:srgbClr val="FFFF00"/>
              </a:highlight>
            </a:endParaRPr>
          </a:p>
        </p:txBody>
      </p:sp>
      <p:grpSp>
        <p:nvGrpSpPr>
          <p:cNvPr id="36" name="Group 35">
            <a:extLst>
              <a:ext uri="{FF2B5EF4-FFF2-40B4-BE49-F238E27FC236}">
                <a16:creationId xmlns:a16="http://schemas.microsoft.com/office/drawing/2014/main" id="{CAB366A3-9B07-49D0-9D4E-E9BF6213CC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7" name="Oval 36">
              <a:extLst>
                <a:ext uri="{FF2B5EF4-FFF2-40B4-BE49-F238E27FC236}">
                  <a16:creationId xmlns:a16="http://schemas.microsoft.com/office/drawing/2014/main" id="{353899AC-9992-4191-A947-D3B8095F9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8" name="Oval 37">
              <a:extLst>
                <a:ext uri="{FF2B5EF4-FFF2-40B4-BE49-F238E27FC236}">
                  <a16:creationId xmlns:a16="http://schemas.microsoft.com/office/drawing/2014/main" id="{D00256EB-45AC-469E-B10F-6301E3E059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Tijdelijke aanduiding voor dianummer 3">
            <a:extLst>
              <a:ext uri="{FF2B5EF4-FFF2-40B4-BE49-F238E27FC236}">
                <a16:creationId xmlns:a16="http://schemas.microsoft.com/office/drawing/2014/main" id="{AE7C3A9A-51E0-4207-9F96-8529B2AE9826}"/>
              </a:ext>
            </a:extLst>
          </p:cNvPr>
          <p:cNvSpPr>
            <a:spLocks noGrp="1"/>
          </p:cNvSpPr>
          <p:nvPr>
            <p:ph type="sldNum" sz="quarter" idx="12"/>
          </p:nvPr>
        </p:nvSpPr>
        <p:spPr>
          <a:xfrm>
            <a:off x="11311128" y="6272784"/>
            <a:ext cx="640080" cy="365125"/>
          </a:xfrm>
        </p:spPr>
        <p:txBody>
          <a:bodyPr vert="horz" lIns="91440" tIns="45720" rIns="91440" bIns="45720" rtlCol="0">
            <a:normAutofit/>
          </a:bodyPr>
          <a:lstStyle/>
          <a:p>
            <a:pPr defTabSz="914400">
              <a:spcAft>
                <a:spcPts val="600"/>
              </a:spcAft>
            </a:pPr>
            <a:fld id="{4FAB73BC-B049-4115-A692-8D63A059BFB8}" type="slidenum">
              <a:rPr lang="en-US" smtClean="0"/>
              <a:pPr defTabSz="914400">
                <a:spcAft>
                  <a:spcPts val="600"/>
                </a:spcAft>
              </a:pPr>
              <a:t>6</a:t>
            </a:fld>
            <a:endParaRPr lang="en-US"/>
          </a:p>
        </p:txBody>
      </p:sp>
      <p:pic>
        <p:nvPicPr>
          <p:cNvPr id="3" name="Afbeelding 2">
            <a:extLst>
              <a:ext uri="{FF2B5EF4-FFF2-40B4-BE49-F238E27FC236}">
                <a16:creationId xmlns:a16="http://schemas.microsoft.com/office/drawing/2014/main" id="{29DB7321-D132-461D-9423-904DC3C8CB6E}"/>
              </a:ext>
            </a:extLst>
          </p:cNvPr>
          <p:cNvPicPr>
            <a:picLocks noChangeAspect="1"/>
          </p:cNvPicPr>
          <p:nvPr/>
        </p:nvPicPr>
        <p:blipFill>
          <a:blip r:embed="rId5"/>
          <a:stretch>
            <a:fillRect/>
          </a:stretch>
        </p:blipFill>
        <p:spPr>
          <a:xfrm>
            <a:off x="3165686" y="2052910"/>
            <a:ext cx="3856333" cy="2166080"/>
          </a:xfrm>
          <a:prstGeom prst="rect">
            <a:avLst/>
          </a:prstGeom>
        </p:spPr>
      </p:pic>
      <p:pic>
        <p:nvPicPr>
          <p:cNvPr id="5" name="Afbeelding 4">
            <a:extLst>
              <a:ext uri="{FF2B5EF4-FFF2-40B4-BE49-F238E27FC236}">
                <a16:creationId xmlns:a16="http://schemas.microsoft.com/office/drawing/2014/main" id="{B1EB591D-02AC-4233-89E8-D3C20EDFB348}"/>
              </a:ext>
            </a:extLst>
          </p:cNvPr>
          <p:cNvPicPr>
            <a:picLocks noChangeAspect="1"/>
          </p:cNvPicPr>
          <p:nvPr/>
        </p:nvPicPr>
        <p:blipFill>
          <a:blip r:embed="rId6"/>
          <a:stretch>
            <a:fillRect/>
          </a:stretch>
        </p:blipFill>
        <p:spPr>
          <a:xfrm>
            <a:off x="285234" y="4375375"/>
            <a:ext cx="3473611" cy="2311506"/>
          </a:xfrm>
          <a:prstGeom prst="rect">
            <a:avLst/>
          </a:prstGeom>
        </p:spPr>
      </p:pic>
      <p:pic>
        <p:nvPicPr>
          <p:cNvPr id="7" name="Afbeelding 6">
            <a:extLst>
              <a:ext uri="{FF2B5EF4-FFF2-40B4-BE49-F238E27FC236}">
                <a16:creationId xmlns:a16="http://schemas.microsoft.com/office/drawing/2014/main" id="{8A615DAB-DE0B-4DCD-B976-05BE220EB210}"/>
              </a:ext>
            </a:extLst>
          </p:cNvPr>
          <p:cNvPicPr>
            <a:picLocks noChangeAspect="1"/>
          </p:cNvPicPr>
          <p:nvPr/>
        </p:nvPicPr>
        <p:blipFill>
          <a:blip r:embed="rId7"/>
          <a:stretch>
            <a:fillRect/>
          </a:stretch>
        </p:blipFill>
        <p:spPr>
          <a:xfrm>
            <a:off x="8203114" y="2042479"/>
            <a:ext cx="3214147" cy="2144724"/>
          </a:xfrm>
          <a:prstGeom prst="rect">
            <a:avLst/>
          </a:prstGeom>
        </p:spPr>
      </p:pic>
      <p:pic>
        <p:nvPicPr>
          <p:cNvPr id="8" name="Afbeelding 7">
            <a:extLst>
              <a:ext uri="{FF2B5EF4-FFF2-40B4-BE49-F238E27FC236}">
                <a16:creationId xmlns:a16="http://schemas.microsoft.com/office/drawing/2014/main" id="{135C7B25-C368-49C7-9C83-E6391A199A58}"/>
              </a:ext>
            </a:extLst>
          </p:cNvPr>
          <p:cNvPicPr>
            <a:picLocks noChangeAspect="1"/>
          </p:cNvPicPr>
          <p:nvPr/>
        </p:nvPicPr>
        <p:blipFill>
          <a:blip r:embed="rId8"/>
          <a:stretch>
            <a:fillRect/>
          </a:stretch>
        </p:blipFill>
        <p:spPr>
          <a:xfrm>
            <a:off x="6534961" y="4381128"/>
            <a:ext cx="3467261" cy="2311507"/>
          </a:xfrm>
          <a:prstGeom prst="rect">
            <a:avLst/>
          </a:prstGeom>
        </p:spPr>
      </p:pic>
    </p:spTree>
    <p:extLst>
      <p:ext uri="{BB962C8B-B14F-4D97-AF65-F5344CB8AC3E}">
        <p14:creationId xmlns:p14="http://schemas.microsoft.com/office/powerpoint/2010/main" val="259933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F706015D-F1C5-4142-AEDF-AF5F19144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20" y="-1"/>
            <a:ext cx="122072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Rectangle 33">
            <a:extLst>
              <a:ext uri="{FF2B5EF4-FFF2-40B4-BE49-F238E27FC236}">
                <a16:creationId xmlns:a16="http://schemas.microsoft.com/office/drawing/2014/main" id="{5BB61B94-FD60-4539-BDC5-1766DE99C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blipFill dpi="0" rotWithShape="1">
            <a:blip r:embed="rId3">
              <a:alphaModFix amt="45000"/>
              <a:lum bright="70000" contrast="-70000"/>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160B6CD-CA07-4521-8DCC-A55FC3189228}"/>
              </a:ext>
            </a:extLst>
          </p:cNvPr>
          <p:cNvSpPr>
            <a:spLocks noGrp="1"/>
          </p:cNvSpPr>
          <p:nvPr>
            <p:ph type="title"/>
          </p:nvPr>
        </p:nvSpPr>
        <p:spPr>
          <a:xfrm>
            <a:off x="1069848" y="484632"/>
            <a:ext cx="10058400" cy="1609344"/>
          </a:xfrm>
        </p:spPr>
        <p:txBody>
          <a:bodyPr vert="horz" lIns="91440" tIns="45720" rIns="91440" bIns="45720" rtlCol="0">
            <a:normAutofit/>
          </a:bodyPr>
          <a:lstStyle/>
          <a:p>
            <a:r>
              <a:rPr lang="en-US" dirty="0"/>
              <a:t>What can you learn by looking – example 1 </a:t>
            </a:r>
          </a:p>
        </p:txBody>
      </p:sp>
      <p:sp>
        <p:nvSpPr>
          <p:cNvPr id="9" name="Content Placeholder 8">
            <a:extLst>
              <a:ext uri="{FF2B5EF4-FFF2-40B4-BE49-F238E27FC236}">
                <a16:creationId xmlns:a16="http://schemas.microsoft.com/office/drawing/2014/main" id="{EB8FE3BD-D7A9-4A39-87E7-3949152F2CDE}"/>
              </a:ext>
            </a:extLst>
          </p:cNvPr>
          <p:cNvSpPr>
            <a:spLocks noGrp="1"/>
          </p:cNvSpPr>
          <p:nvPr>
            <p:ph idx="1"/>
          </p:nvPr>
        </p:nvSpPr>
        <p:spPr>
          <a:xfrm>
            <a:off x="1069848" y="2121408"/>
            <a:ext cx="10058400" cy="4050792"/>
          </a:xfrm>
        </p:spPr>
        <p:txBody>
          <a:bodyPr vert="horz" lIns="91440" tIns="45720" rIns="91440" bIns="45720" rtlCol="0">
            <a:normAutofit/>
          </a:bodyPr>
          <a:lstStyle/>
          <a:p>
            <a:pPr lvl="0">
              <a:lnSpc>
                <a:spcPct val="107000"/>
              </a:lnSpc>
            </a:pPr>
            <a:r>
              <a:rPr lang="en-GB" sz="2000" dirty="0">
                <a:effectLst/>
                <a:latin typeface="Calibri" panose="020F0502020204030204" pitchFamily="34" charset="0"/>
                <a:ea typeface="Calibri" panose="020F0502020204030204" pitchFamily="34" charset="0"/>
                <a:cs typeface="Times New Roman" panose="02020603050405020304" pitchFamily="18" charset="0"/>
              </a:rPr>
              <a:t>Which things do you notice when looking at those pictures? </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en-GB" sz="2000" dirty="0">
                <a:effectLst/>
                <a:latin typeface="Calibri" panose="020F0502020204030204" pitchFamily="34" charset="0"/>
                <a:ea typeface="Calibri" panose="020F0502020204030204" pitchFamily="34" charset="0"/>
                <a:cs typeface="Times New Roman" panose="02020603050405020304" pitchFamily="18" charset="0"/>
              </a:rPr>
              <a:t>What do you like about this neighbourhood?</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en-GB" sz="2000" dirty="0">
                <a:effectLst/>
                <a:latin typeface="Calibri" panose="020F0502020204030204" pitchFamily="34" charset="0"/>
                <a:ea typeface="Calibri" panose="020F0502020204030204" pitchFamily="34" charset="0"/>
                <a:cs typeface="Times New Roman" panose="02020603050405020304" pitchFamily="18" charset="0"/>
              </a:rPr>
              <a:t>What do you dislike? </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en-GB" sz="2000" dirty="0">
                <a:effectLst/>
                <a:latin typeface="Calibri" panose="020F0502020204030204" pitchFamily="34" charset="0"/>
                <a:ea typeface="Calibri" panose="020F0502020204030204" pitchFamily="34" charset="0"/>
                <a:cs typeface="Times New Roman" panose="02020603050405020304" pitchFamily="18" charset="0"/>
              </a:rPr>
              <a:t>Who do you think lives in this neighbourhood? (age, origin, income, …) </a:t>
            </a:r>
          </a:p>
          <a:p>
            <a:pPr lvl="0">
              <a:lnSpc>
                <a:spcPct val="107000"/>
              </a:lnSpc>
            </a:pPr>
            <a:r>
              <a:rPr lang="en-GB" sz="2000" dirty="0">
                <a:effectLst/>
                <a:latin typeface="Calibri" panose="020F0502020204030204" pitchFamily="34" charset="0"/>
                <a:ea typeface="Calibri" panose="020F0502020204030204" pitchFamily="34" charset="0"/>
                <a:cs typeface="Times New Roman" panose="02020603050405020304" pitchFamily="18" charset="0"/>
              </a:rPr>
              <a:t>What kind of houses do you see in this neighbourhood? What does that tell you about the neighbourhood? </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What kind of business ideas could be interesting for this community? Try to think of at least 5 interesting ideas.</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grpSp>
        <p:nvGrpSpPr>
          <p:cNvPr id="36" name="Group 35">
            <a:extLst>
              <a:ext uri="{FF2B5EF4-FFF2-40B4-BE49-F238E27FC236}">
                <a16:creationId xmlns:a16="http://schemas.microsoft.com/office/drawing/2014/main" id="{CAB366A3-9B07-49D0-9D4E-E9BF6213CC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7" name="Oval 36">
              <a:extLst>
                <a:ext uri="{FF2B5EF4-FFF2-40B4-BE49-F238E27FC236}">
                  <a16:creationId xmlns:a16="http://schemas.microsoft.com/office/drawing/2014/main" id="{353899AC-9992-4191-A947-D3B8095F9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8" name="Oval 37">
              <a:extLst>
                <a:ext uri="{FF2B5EF4-FFF2-40B4-BE49-F238E27FC236}">
                  <a16:creationId xmlns:a16="http://schemas.microsoft.com/office/drawing/2014/main" id="{D00256EB-45AC-469E-B10F-6301E3E059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Tijdelijke aanduiding voor dianummer 3">
            <a:extLst>
              <a:ext uri="{FF2B5EF4-FFF2-40B4-BE49-F238E27FC236}">
                <a16:creationId xmlns:a16="http://schemas.microsoft.com/office/drawing/2014/main" id="{AE7C3A9A-51E0-4207-9F96-8529B2AE9826}"/>
              </a:ext>
            </a:extLst>
          </p:cNvPr>
          <p:cNvSpPr>
            <a:spLocks noGrp="1"/>
          </p:cNvSpPr>
          <p:nvPr>
            <p:ph type="sldNum" sz="quarter" idx="12"/>
          </p:nvPr>
        </p:nvSpPr>
        <p:spPr>
          <a:xfrm>
            <a:off x="11311128" y="6272784"/>
            <a:ext cx="640080" cy="365125"/>
          </a:xfrm>
        </p:spPr>
        <p:txBody>
          <a:bodyPr vert="horz" lIns="91440" tIns="45720" rIns="91440" bIns="45720" rtlCol="0">
            <a:normAutofit/>
          </a:bodyPr>
          <a:lstStyle/>
          <a:p>
            <a:pPr defTabSz="914400">
              <a:spcAft>
                <a:spcPts val="600"/>
              </a:spcAft>
            </a:pPr>
            <a:fld id="{4FAB73BC-B049-4115-A692-8D63A059BFB8}" type="slidenum">
              <a:rPr lang="en-US" smtClean="0"/>
              <a:pPr defTabSz="914400">
                <a:spcAft>
                  <a:spcPts val="600"/>
                </a:spcAft>
              </a:pPr>
              <a:t>7</a:t>
            </a:fld>
            <a:endParaRPr lang="en-US"/>
          </a:p>
        </p:txBody>
      </p:sp>
    </p:spTree>
    <p:extLst>
      <p:ext uri="{BB962C8B-B14F-4D97-AF65-F5344CB8AC3E}">
        <p14:creationId xmlns:p14="http://schemas.microsoft.com/office/powerpoint/2010/main" val="1297717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F706015D-F1C5-4142-AEDF-AF5F19144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20" y="-1"/>
            <a:ext cx="122072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Rectangle 33">
            <a:extLst>
              <a:ext uri="{FF2B5EF4-FFF2-40B4-BE49-F238E27FC236}">
                <a16:creationId xmlns:a16="http://schemas.microsoft.com/office/drawing/2014/main" id="{5BB61B94-FD60-4539-BDC5-1766DE99C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blipFill dpi="0" rotWithShape="1">
            <a:blip r:embed="rId3">
              <a:alphaModFix amt="45000"/>
              <a:lum bright="70000" contrast="-70000"/>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160B6CD-CA07-4521-8DCC-A55FC3189228}"/>
              </a:ext>
            </a:extLst>
          </p:cNvPr>
          <p:cNvSpPr>
            <a:spLocks noGrp="1"/>
          </p:cNvSpPr>
          <p:nvPr>
            <p:ph type="title"/>
          </p:nvPr>
        </p:nvSpPr>
        <p:spPr>
          <a:xfrm>
            <a:off x="192023" y="419318"/>
            <a:ext cx="11637707" cy="664899"/>
          </a:xfrm>
        </p:spPr>
        <p:txBody>
          <a:bodyPr vert="horz" lIns="91440" tIns="45720" rIns="91440" bIns="45720" rtlCol="0">
            <a:normAutofit fontScale="90000"/>
          </a:bodyPr>
          <a:lstStyle/>
          <a:p>
            <a:r>
              <a:rPr lang="en-US" dirty="0"/>
              <a:t>What can you learn by looking – example 2 </a:t>
            </a:r>
          </a:p>
        </p:txBody>
      </p:sp>
      <p:sp>
        <p:nvSpPr>
          <p:cNvPr id="9" name="Content Placeholder 8">
            <a:extLst>
              <a:ext uri="{FF2B5EF4-FFF2-40B4-BE49-F238E27FC236}">
                <a16:creationId xmlns:a16="http://schemas.microsoft.com/office/drawing/2014/main" id="{EB8FE3BD-D7A9-4A39-87E7-3949152F2CDE}"/>
              </a:ext>
            </a:extLst>
          </p:cNvPr>
          <p:cNvSpPr>
            <a:spLocks noGrp="1"/>
          </p:cNvSpPr>
          <p:nvPr>
            <p:ph idx="1"/>
          </p:nvPr>
        </p:nvSpPr>
        <p:spPr>
          <a:xfrm>
            <a:off x="377517" y="1638082"/>
            <a:ext cx="10058400" cy="4050792"/>
          </a:xfrm>
        </p:spPr>
        <p:txBody>
          <a:bodyPr vert="horz" lIns="91440" tIns="45720" rIns="91440" bIns="45720" rtlCol="0">
            <a:normAutofit/>
          </a:bodyPr>
          <a:lstStyle/>
          <a:p>
            <a:pPr marL="0" indent="0">
              <a:buNone/>
            </a:pPr>
            <a:r>
              <a:rPr lang="en-US" dirty="0">
                <a:effectLst/>
                <a:highlight>
                  <a:srgbClr val="FFFF00"/>
                </a:highlight>
                <a:ea typeface="Calibri" panose="020F0502020204030204" pitchFamily="34" charset="0"/>
                <a:cs typeface="Times New Roman" panose="02020603050405020304" pitchFamily="18" charset="0"/>
              </a:rPr>
              <a:t>To be adapted to regional context. Example applies for Ghent.</a:t>
            </a:r>
            <a:endParaRPr lang="en-US" dirty="0">
              <a:highlight>
                <a:srgbClr val="FFFF00"/>
              </a:highlight>
            </a:endParaRPr>
          </a:p>
        </p:txBody>
      </p:sp>
      <p:grpSp>
        <p:nvGrpSpPr>
          <p:cNvPr id="36" name="Group 35">
            <a:extLst>
              <a:ext uri="{FF2B5EF4-FFF2-40B4-BE49-F238E27FC236}">
                <a16:creationId xmlns:a16="http://schemas.microsoft.com/office/drawing/2014/main" id="{CAB366A3-9B07-49D0-9D4E-E9BF6213CC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7" name="Oval 36">
              <a:extLst>
                <a:ext uri="{FF2B5EF4-FFF2-40B4-BE49-F238E27FC236}">
                  <a16:creationId xmlns:a16="http://schemas.microsoft.com/office/drawing/2014/main" id="{353899AC-9992-4191-A947-D3B8095F9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8" name="Oval 37">
              <a:extLst>
                <a:ext uri="{FF2B5EF4-FFF2-40B4-BE49-F238E27FC236}">
                  <a16:creationId xmlns:a16="http://schemas.microsoft.com/office/drawing/2014/main" id="{D00256EB-45AC-469E-B10F-6301E3E059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Tijdelijke aanduiding voor dianummer 3">
            <a:extLst>
              <a:ext uri="{FF2B5EF4-FFF2-40B4-BE49-F238E27FC236}">
                <a16:creationId xmlns:a16="http://schemas.microsoft.com/office/drawing/2014/main" id="{AE7C3A9A-51E0-4207-9F96-8529B2AE9826}"/>
              </a:ext>
            </a:extLst>
          </p:cNvPr>
          <p:cNvSpPr>
            <a:spLocks noGrp="1"/>
          </p:cNvSpPr>
          <p:nvPr>
            <p:ph type="sldNum" sz="quarter" idx="12"/>
          </p:nvPr>
        </p:nvSpPr>
        <p:spPr>
          <a:xfrm>
            <a:off x="11311128" y="6272784"/>
            <a:ext cx="640080" cy="365125"/>
          </a:xfrm>
        </p:spPr>
        <p:txBody>
          <a:bodyPr vert="horz" lIns="91440" tIns="45720" rIns="91440" bIns="45720" rtlCol="0">
            <a:normAutofit/>
          </a:bodyPr>
          <a:lstStyle/>
          <a:p>
            <a:pPr defTabSz="914400">
              <a:spcAft>
                <a:spcPts val="600"/>
              </a:spcAft>
            </a:pPr>
            <a:fld id="{4FAB73BC-B049-4115-A692-8D63A059BFB8}" type="slidenum">
              <a:rPr lang="en-US" smtClean="0"/>
              <a:pPr defTabSz="914400">
                <a:spcAft>
                  <a:spcPts val="600"/>
                </a:spcAft>
              </a:pPr>
              <a:t>8</a:t>
            </a:fld>
            <a:endParaRPr lang="en-US"/>
          </a:p>
        </p:txBody>
      </p:sp>
      <p:pic>
        <p:nvPicPr>
          <p:cNvPr id="15" name="Afbeelding 14">
            <a:extLst>
              <a:ext uri="{FF2B5EF4-FFF2-40B4-BE49-F238E27FC236}">
                <a16:creationId xmlns:a16="http://schemas.microsoft.com/office/drawing/2014/main" id="{BB170C40-4383-4D99-91DB-5BD08CB927D8}"/>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11140" y="2098903"/>
            <a:ext cx="3598545" cy="2343116"/>
          </a:xfrm>
          <a:prstGeom prst="rect">
            <a:avLst/>
          </a:prstGeom>
          <a:noFill/>
          <a:ln>
            <a:noFill/>
          </a:ln>
        </p:spPr>
      </p:pic>
      <p:pic>
        <p:nvPicPr>
          <p:cNvPr id="16" name="Afbeelding 15" descr="Miljoenenkwartier | Visit Gent">
            <a:extLst>
              <a:ext uri="{FF2B5EF4-FFF2-40B4-BE49-F238E27FC236}">
                <a16:creationId xmlns:a16="http://schemas.microsoft.com/office/drawing/2014/main" id="{73CED382-1442-41BE-8AE4-F2E7213AA5A1}"/>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80719" y="2090330"/>
            <a:ext cx="3598545" cy="2399030"/>
          </a:xfrm>
          <a:prstGeom prst="rect">
            <a:avLst/>
          </a:prstGeom>
          <a:noFill/>
          <a:ln>
            <a:noFill/>
          </a:ln>
        </p:spPr>
      </p:pic>
      <p:pic>
        <p:nvPicPr>
          <p:cNvPr id="17" name="Afbeelding 16">
            <a:extLst>
              <a:ext uri="{FF2B5EF4-FFF2-40B4-BE49-F238E27FC236}">
                <a16:creationId xmlns:a16="http://schemas.microsoft.com/office/drawing/2014/main" id="{7DC543D6-82BE-46C1-9CB1-A58195E4BFCD}"/>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4865" y="4511962"/>
            <a:ext cx="3131763" cy="2266400"/>
          </a:xfrm>
          <a:prstGeom prst="rect">
            <a:avLst/>
          </a:prstGeom>
          <a:noFill/>
          <a:ln>
            <a:noFill/>
          </a:ln>
        </p:spPr>
      </p:pic>
      <p:pic>
        <p:nvPicPr>
          <p:cNvPr id="18" name="Afbeelding 17">
            <a:extLst>
              <a:ext uri="{FF2B5EF4-FFF2-40B4-BE49-F238E27FC236}">
                <a16:creationId xmlns:a16="http://schemas.microsoft.com/office/drawing/2014/main" id="{E66F7909-FF19-41B7-AD01-CBB184644877}"/>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10780" y="4541388"/>
            <a:ext cx="3226793" cy="2266400"/>
          </a:xfrm>
          <a:prstGeom prst="rect">
            <a:avLst/>
          </a:prstGeom>
          <a:noFill/>
          <a:ln>
            <a:noFill/>
          </a:ln>
        </p:spPr>
      </p:pic>
    </p:spTree>
    <p:extLst>
      <p:ext uri="{BB962C8B-B14F-4D97-AF65-F5344CB8AC3E}">
        <p14:creationId xmlns:p14="http://schemas.microsoft.com/office/powerpoint/2010/main" val="3713760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F706015D-F1C5-4142-AEDF-AF5F19144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20" y="-1"/>
            <a:ext cx="122072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Rectangle 33">
            <a:extLst>
              <a:ext uri="{FF2B5EF4-FFF2-40B4-BE49-F238E27FC236}">
                <a16:creationId xmlns:a16="http://schemas.microsoft.com/office/drawing/2014/main" id="{5BB61B94-FD60-4539-BDC5-1766DE99C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blipFill dpi="0" rotWithShape="1">
            <a:blip r:embed="rId3">
              <a:alphaModFix amt="45000"/>
              <a:lum bright="70000" contrast="-70000"/>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160B6CD-CA07-4521-8DCC-A55FC3189228}"/>
              </a:ext>
            </a:extLst>
          </p:cNvPr>
          <p:cNvSpPr>
            <a:spLocks noGrp="1"/>
          </p:cNvSpPr>
          <p:nvPr>
            <p:ph type="title"/>
          </p:nvPr>
        </p:nvSpPr>
        <p:spPr>
          <a:xfrm>
            <a:off x="1069848" y="484632"/>
            <a:ext cx="10058400" cy="1609344"/>
          </a:xfrm>
        </p:spPr>
        <p:txBody>
          <a:bodyPr vert="horz" lIns="91440" tIns="45720" rIns="91440" bIns="45720" rtlCol="0">
            <a:normAutofit/>
          </a:bodyPr>
          <a:lstStyle/>
          <a:p>
            <a:r>
              <a:rPr lang="en-US" dirty="0"/>
              <a:t>What can you learn by looking – example 2 </a:t>
            </a:r>
          </a:p>
        </p:txBody>
      </p:sp>
      <p:grpSp>
        <p:nvGrpSpPr>
          <p:cNvPr id="36" name="Group 35">
            <a:extLst>
              <a:ext uri="{FF2B5EF4-FFF2-40B4-BE49-F238E27FC236}">
                <a16:creationId xmlns:a16="http://schemas.microsoft.com/office/drawing/2014/main" id="{CAB366A3-9B07-49D0-9D4E-E9BF6213CC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7" name="Oval 36">
              <a:extLst>
                <a:ext uri="{FF2B5EF4-FFF2-40B4-BE49-F238E27FC236}">
                  <a16:creationId xmlns:a16="http://schemas.microsoft.com/office/drawing/2014/main" id="{353899AC-9992-4191-A947-D3B8095F9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8" name="Oval 37">
              <a:extLst>
                <a:ext uri="{FF2B5EF4-FFF2-40B4-BE49-F238E27FC236}">
                  <a16:creationId xmlns:a16="http://schemas.microsoft.com/office/drawing/2014/main" id="{D00256EB-45AC-469E-B10F-6301E3E059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Tijdelijke aanduiding voor dianummer 3">
            <a:extLst>
              <a:ext uri="{FF2B5EF4-FFF2-40B4-BE49-F238E27FC236}">
                <a16:creationId xmlns:a16="http://schemas.microsoft.com/office/drawing/2014/main" id="{AE7C3A9A-51E0-4207-9F96-8529B2AE9826}"/>
              </a:ext>
            </a:extLst>
          </p:cNvPr>
          <p:cNvSpPr>
            <a:spLocks noGrp="1"/>
          </p:cNvSpPr>
          <p:nvPr>
            <p:ph type="sldNum" sz="quarter" idx="12"/>
          </p:nvPr>
        </p:nvSpPr>
        <p:spPr>
          <a:xfrm>
            <a:off x="11311128" y="6272784"/>
            <a:ext cx="640080" cy="365125"/>
          </a:xfrm>
        </p:spPr>
        <p:txBody>
          <a:bodyPr vert="horz" lIns="91440" tIns="45720" rIns="91440" bIns="45720" rtlCol="0">
            <a:normAutofit/>
          </a:bodyPr>
          <a:lstStyle/>
          <a:p>
            <a:pPr defTabSz="914400">
              <a:spcAft>
                <a:spcPts val="600"/>
              </a:spcAft>
            </a:pPr>
            <a:fld id="{4FAB73BC-B049-4115-A692-8D63A059BFB8}" type="slidenum">
              <a:rPr lang="en-US" smtClean="0"/>
              <a:pPr defTabSz="914400">
                <a:spcAft>
                  <a:spcPts val="600"/>
                </a:spcAft>
              </a:pPr>
              <a:t>9</a:t>
            </a:fld>
            <a:endParaRPr lang="en-US"/>
          </a:p>
        </p:txBody>
      </p:sp>
      <p:sp>
        <p:nvSpPr>
          <p:cNvPr id="11" name="Content Placeholder 8">
            <a:extLst>
              <a:ext uri="{FF2B5EF4-FFF2-40B4-BE49-F238E27FC236}">
                <a16:creationId xmlns:a16="http://schemas.microsoft.com/office/drawing/2014/main" id="{D46E6449-60DA-40EB-AD27-5B0C36C6B32A}"/>
              </a:ext>
            </a:extLst>
          </p:cNvPr>
          <p:cNvSpPr txBox="1">
            <a:spLocks/>
          </p:cNvSpPr>
          <p:nvPr/>
        </p:nvSpPr>
        <p:spPr>
          <a:xfrm>
            <a:off x="539342" y="2208082"/>
            <a:ext cx="10058400" cy="4050792"/>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nSpc>
                <a:spcPct val="107000"/>
              </a:lnSpc>
            </a:pPr>
            <a:r>
              <a:rPr lang="en-GB" dirty="0">
                <a:latin typeface="Calibri" panose="020F0502020204030204" pitchFamily="34" charset="0"/>
                <a:ea typeface="Calibri" panose="020F0502020204030204" pitchFamily="34" charset="0"/>
                <a:cs typeface="Times New Roman" panose="02020603050405020304" pitchFamily="18" charset="0"/>
              </a:rPr>
              <a:t>Which things do you notice when looking at those pictures? </a:t>
            </a:r>
            <a:endParaRPr lang="nl-B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GB" dirty="0">
                <a:latin typeface="Calibri" panose="020F0502020204030204" pitchFamily="34" charset="0"/>
                <a:ea typeface="Calibri" panose="020F0502020204030204" pitchFamily="34" charset="0"/>
                <a:cs typeface="Times New Roman" panose="02020603050405020304" pitchFamily="18" charset="0"/>
              </a:rPr>
              <a:t>What do you like about this neighbourhood?</a:t>
            </a:r>
            <a:endParaRPr lang="nl-B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GB" dirty="0">
                <a:latin typeface="Calibri" panose="020F0502020204030204" pitchFamily="34" charset="0"/>
                <a:ea typeface="Calibri" panose="020F0502020204030204" pitchFamily="34" charset="0"/>
                <a:cs typeface="Times New Roman" panose="02020603050405020304" pitchFamily="18" charset="0"/>
              </a:rPr>
              <a:t>What do you dislike? </a:t>
            </a:r>
            <a:endParaRPr lang="nl-B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GB" dirty="0">
                <a:latin typeface="Calibri" panose="020F0502020204030204" pitchFamily="34" charset="0"/>
                <a:ea typeface="Calibri" panose="020F0502020204030204" pitchFamily="34" charset="0"/>
                <a:cs typeface="Times New Roman" panose="02020603050405020304" pitchFamily="18" charset="0"/>
              </a:rPr>
              <a:t>Who do you think lives in this neighbourhood? (age, origin, income, …) </a:t>
            </a:r>
          </a:p>
          <a:p>
            <a:pPr>
              <a:lnSpc>
                <a:spcPct val="107000"/>
              </a:lnSpc>
            </a:pPr>
            <a:r>
              <a:rPr lang="en-GB" dirty="0">
                <a:latin typeface="Calibri" panose="020F0502020204030204" pitchFamily="34" charset="0"/>
                <a:ea typeface="Calibri" panose="020F0502020204030204" pitchFamily="34" charset="0"/>
                <a:cs typeface="Times New Roman" panose="02020603050405020304" pitchFamily="18" charset="0"/>
              </a:rPr>
              <a:t>What kind of houses do you see in this neighbourhood? What does that tell you about the neighbourhood? </a:t>
            </a:r>
            <a:endParaRPr lang="nl-B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What kind of business ideas could be interesting for this community? Try to think of at least 5 interesting ideas.</a:t>
            </a:r>
            <a:endParaRPr lang="nl-BE" dirty="0">
              <a:latin typeface="Calibri" panose="020F0502020204030204" pitchFamily="34" charset="0"/>
              <a:ea typeface="Calibri" panose="020F0502020204030204" pitchFamily="34" charset="0"/>
              <a:cs typeface="Times New Roman" panose="02020603050405020304" pitchFamily="18" charset="0"/>
            </a:endParaRPr>
          </a:p>
          <a:p>
            <a:pPr marL="0" indent="0">
              <a:buFont typeface="Wingdings" pitchFamily="2" charset="2"/>
              <a:buNone/>
            </a:pPr>
            <a:endParaRPr lang="en-US" dirty="0"/>
          </a:p>
        </p:txBody>
      </p:sp>
    </p:spTree>
    <p:extLst>
      <p:ext uri="{BB962C8B-B14F-4D97-AF65-F5344CB8AC3E}">
        <p14:creationId xmlns:p14="http://schemas.microsoft.com/office/powerpoint/2010/main" val="4906523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outtype">
  <a:themeElements>
    <a:clrScheme name="Wood Type">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ood Type">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5D1AE58B48A004C8204844ADA219948" ma:contentTypeVersion="11" ma:contentTypeDescription="Create a new document." ma:contentTypeScope="" ma:versionID="fbdb2b8e9f7fa4fb6c38d3ee3ba7cf2a">
  <xsd:schema xmlns:xsd="http://www.w3.org/2001/XMLSchema" xmlns:xs="http://www.w3.org/2001/XMLSchema" xmlns:p="http://schemas.microsoft.com/office/2006/metadata/properties" xmlns:ns2="d03f8345-4bdf-49cc-97cb-5132193284c9" xmlns:ns3="075c0fc1-0c07-4c3b-9c77-fe5ef970ccad" targetNamespace="http://schemas.microsoft.com/office/2006/metadata/properties" ma:root="true" ma:fieldsID="3dc22a4f91c6b8c2c518f417e2dc4dd8" ns2:_="" ns3:_="">
    <xsd:import namespace="d03f8345-4bdf-49cc-97cb-5132193284c9"/>
    <xsd:import namespace="075c0fc1-0c07-4c3b-9c77-fe5ef970cc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3f8345-4bdf-49cc-97cb-5132193284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5c0fc1-0c07-4c3b-9c77-fe5ef970cca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A77EA6-787C-4F64-A2B1-3E29B8DF3009}">
  <ds:schemaRefs>
    <ds:schemaRef ds:uri="http://schemas.microsoft.com/sharepoint/v3/contenttype/forms"/>
  </ds:schemaRefs>
</ds:datastoreItem>
</file>

<file path=customXml/itemProps2.xml><?xml version="1.0" encoding="utf-8"?>
<ds:datastoreItem xmlns:ds="http://schemas.openxmlformats.org/officeDocument/2006/customXml" ds:itemID="{E8AD51D8-9AAB-4997-98F4-3DF7BD1B200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51EB751-909E-431F-A0B2-11A1EDD112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3f8345-4bdf-49cc-97cb-5132193284c9"/>
    <ds:schemaRef ds:uri="075c0fc1-0c07-4c3b-9c77-fe5ef970cc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TotalTime>
  <Words>889</Words>
  <Application>Microsoft Office PowerPoint</Application>
  <PresentationFormat>Breedbeeld</PresentationFormat>
  <Paragraphs>80</Paragraphs>
  <Slides>11</Slides>
  <Notes>11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11</vt:i4>
      </vt:variant>
    </vt:vector>
  </HeadingPairs>
  <TitlesOfParts>
    <vt:vector size="17" baseType="lpstr">
      <vt:lpstr>Calibri</vt:lpstr>
      <vt:lpstr>Georgia</vt:lpstr>
      <vt:lpstr>Rockwell Extra Bold</vt:lpstr>
      <vt:lpstr>Trebuchet MS</vt:lpstr>
      <vt:lpstr>Wingdings</vt:lpstr>
      <vt:lpstr>Houttype</vt:lpstr>
      <vt:lpstr>Community analysis</vt:lpstr>
      <vt:lpstr>What is a community analysis?</vt:lpstr>
      <vt:lpstr>Why should you do a community analysis? </vt:lpstr>
      <vt:lpstr>Start with what you know </vt:lpstr>
      <vt:lpstr>Make a map </vt:lpstr>
      <vt:lpstr>What can you learn by looking – example 1 </vt:lpstr>
      <vt:lpstr>What can you learn by looking – example 1 </vt:lpstr>
      <vt:lpstr>What can you learn by looking – example 2 </vt:lpstr>
      <vt:lpstr>What can you learn by looking – example 2 </vt:lpstr>
      <vt:lpstr>Inspiring example: let’s save food!</vt:lpstr>
      <vt:lpstr>How can you do a community analysis?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analysis</dc:title>
  <dc:creator>marechal.claire@gmail.com</dc:creator>
  <cp:lastModifiedBy>marechal.claire@gmail.com</cp:lastModifiedBy>
  <cp:revision>2</cp:revision>
  <dcterms:created xsi:type="dcterms:W3CDTF">2021-01-06T19:00:15Z</dcterms:created>
  <dcterms:modified xsi:type="dcterms:W3CDTF">2021-03-17T14:06:39Z</dcterms:modified>
</cp:coreProperties>
</file>