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16"/>
  </p:notesMasterIdLst>
  <p:sldIdLst>
    <p:sldId id="256" r:id="rId5"/>
    <p:sldId id="306" r:id="rId6"/>
    <p:sldId id="325" r:id="rId7"/>
    <p:sldId id="327" r:id="rId8"/>
    <p:sldId id="329" r:id="rId9"/>
    <p:sldId id="328" r:id="rId10"/>
    <p:sldId id="330" r:id="rId11"/>
    <p:sldId id="331" r:id="rId12"/>
    <p:sldId id="332" r:id="rId13"/>
    <p:sldId id="326" r:id="rId14"/>
    <p:sldId id="33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2" autoAdjust="0"/>
    <p:restoredTop sz="82656"/>
  </p:normalViewPr>
  <p:slideViewPr>
    <p:cSldViewPr snapToGrid="0">
      <p:cViewPr varScale="1">
        <p:scale>
          <a:sx n="73" d="100"/>
          <a:sy n="73" d="100"/>
        </p:scale>
        <p:origin x="-114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8D290-1EE8-4136-84E2-A2E293F075E7}" type="datetimeFigureOut">
              <a:rPr lang="nl-BE" smtClean="0"/>
              <a:t>6/09/2021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22460-D671-4AA0-9217-1ADCF2487DAD}" type="slidenum">
              <a:rPr lang="nl-BE" smtClean="0"/>
              <a:t>‹N°›</a:t>
            </a:fld>
            <a:endParaRPr lang="nl-BE"/>
          </a:p>
        </p:txBody>
      </p:sp>
    </p:spTree>
    <p:extLst>
      <p:ext uri="{BB962C8B-B14F-4D97-AF65-F5344CB8AC3E}">
        <p14:creationId xmlns:p14="http://schemas.microsoft.com/office/powerpoint/2010/main" val="77067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An</a:t>
            </a:r>
          </a:p>
        </p:txBody>
      </p:sp>
      <p:sp>
        <p:nvSpPr>
          <p:cNvPr id="4" name="Tijdelijke aanduiding voor dianummer 3"/>
          <p:cNvSpPr>
            <a:spLocks noGrp="1"/>
          </p:cNvSpPr>
          <p:nvPr>
            <p:ph type="sldNum" sz="quarter" idx="10"/>
          </p:nvPr>
        </p:nvSpPr>
        <p:spPr/>
        <p:txBody>
          <a:bodyPr/>
          <a:lstStyle/>
          <a:p>
            <a:fld id="{48A22460-D671-4AA0-9217-1ADCF2487DAD}" type="slidenum">
              <a:rPr lang="nl-BE" smtClean="0"/>
              <a:t>1</a:t>
            </a:fld>
            <a:endParaRPr lang="nl-BE"/>
          </a:p>
        </p:txBody>
      </p:sp>
    </p:spTree>
    <p:extLst>
      <p:ext uri="{BB962C8B-B14F-4D97-AF65-F5344CB8AC3E}">
        <p14:creationId xmlns:p14="http://schemas.microsoft.com/office/powerpoint/2010/main" val="208505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10</a:t>
            </a:fld>
            <a:endParaRPr lang="nl-BE"/>
          </a:p>
        </p:txBody>
      </p:sp>
    </p:spTree>
    <p:extLst>
      <p:ext uri="{BB962C8B-B14F-4D97-AF65-F5344CB8AC3E}">
        <p14:creationId xmlns:p14="http://schemas.microsoft.com/office/powerpoint/2010/main" val="315775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11</a:t>
            </a:fld>
            <a:endParaRPr lang="nl-BE"/>
          </a:p>
        </p:txBody>
      </p:sp>
    </p:spTree>
    <p:extLst>
      <p:ext uri="{BB962C8B-B14F-4D97-AF65-F5344CB8AC3E}">
        <p14:creationId xmlns:p14="http://schemas.microsoft.com/office/powerpoint/2010/main" val="238393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2</a:t>
            </a:fld>
            <a:endParaRPr lang="nl-BE"/>
          </a:p>
        </p:txBody>
      </p:sp>
    </p:spTree>
    <p:extLst>
      <p:ext uri="{BB962C8B-B14F-4D97-AF65-F5344CB8AC3E}">
        <p14:creationId xmlns:p14="http://schemas.microsoft.com/office/powerpoint/2010/main" val="14082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3</a:t>
            </a:fld>
            <a:endParaRPr lang="nl-BE"/>
          </a:p>
        </p:txBody>
      </p:sp>
    </p:spTree>
    <p:extLst>
      <p:ext uri="{BB962C8B-B14F-4D97-AF65-F5344CB8AC3E}">
        <p14:creationId xmlns:p14="http://schemas.microsoft.com/office/powerpoint/2010/main" val="279175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4</a:t>
            </a:fld>
            <a:endParaRPr lang="nl-BE"/>
          </a:p>
        </p:txBody>
      </p:sp>
    </p:spTree>
    <p:extLst>
      <p:ext uri="{BB962C8B-B14F-4D97-AF65-F5344CB8AC3E}">
        <p14:creationId xmlns:p14="http://schemas.microsoft.com/office/powerpoint/2010/main" val="409233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5</a:t>
            </a:fld>
            <a:endParaRPr lang="nl-BE"/>
          </a:p>
        </p:txBody>
      </p:sp>
    </p:spTree>
    <p:extLst>
      <p:ext uri="{BB962C8B-B14F-4D97-AF65-F5344CB8AC3E}">
        <p14:creationId xmlns:p14="http://schemas.microsoft.com/office/powerpoint/2010/main" val="425690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6</a:t>
            </a:fld>
            <a:endParaRPr lang="nl-BE"/>
          </a:p>
        </p:txBody>
      </p:sp>
    </p:spTree>
    <p:extLst>
      <p:ext uri="{BB962C8B-B14F-4D97-AF65-F5344CB8AC3E}">
        <p14:creationId xmlns:p14="http://schemas.microsoft.com/office/powerpoint/2010/main" val="362506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7</a:t>
            </a:fld>
            <a:endParaRPr lang="nl-BE"/>
          </a:p>
        </p:txBody>
      </p:sp>
    </p:spTree>
    <p:extLst>
      <p:ext uri="{BB962C8B-B14F-4D97-AF65-F5344CB8AC3E}">
        <p14:creationId xmlns:p14="http://schemas.microsoft.com/office/powerpoint/2010/main" val="422494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8</a:t>
            </a:fld>
            <a:endParaRPr lang="nl-BE"/>
          </a:p>
        </p:txBody>
      </p:sp>
    </p:spTree>
    <p:extLst>
      <p:ext uri="{BB962C8B-B14F-4D97-AF65-F5344CB8AC3E}">
        <p14:creationId xmlns:p14="http://schemas.microsoft.com/office/powerpoint/2010/main" val="361801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8A22460-D671-4AA0-9217-1ADCF2487DAD}" type="slidenum">
              <a:rPr lang="nl-BE" smtClean="0"/>
              <a:t>9</a:t>
            </a:fld>
            <a:endParaRPr lang="nl-BE"/>
          </a:p>
        </p:txBody>
      </p:sp>
    </p:spTree>
    <p:extLst>
      <p:ext uri="{BB962C8B-B14F-4D97-AF65-F5344CB8AC3E}">
        <p14:creationId xmlns:p14="http://schemas.microsoft.com/office/powerpoint/2010/main" val="3034698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nl-NL"/>
              <a:t>Klik om de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DAF6135C-C640-48F4-A373-63EAF0B4C193}" type="datetime1">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A644DF-C253-4F95-AF51-38493876ECDB}" type="datetime1">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0C1167-F991-4BC6-8FD4-8C829A6B9CC1}" type="datetime1">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432CAF-8DE5-4890-B48D-62D1291EBD7F}" type="datetime1">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nl-NL"/>
              <a:t>Klik om de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8593667" y="6272784"/>
            <a:ext cx="2644309" cy="365125"/>
          </a:xfrm>
        </p:spPr>
        <p:txBody>
          <a:bodyPr/>
          <a:lstStyle/>
          <a:p>
            <a:fld id="{654A3D65-931B-476E-91E4-5A8CB1455853}" type="datetime1">
              <a:rPr lang="en-US" smtClean="0"/>
              <a:t>9/6/2021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5A56BEB-BBDB-4DF2-A171-BA1DA31885F3}" type="datetime1">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C776D5F-BCDD-4C5F-AD6F-1AFD4556972F}" type="datetime1">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F0502F2-839C-4DF4-AB9A-8897B423D7EF}" type="datetime1">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23C25-370A-49A8-8F37-8ED569B199E3}" type="datetime1">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FD0A0A2E-B393-4956-BC0B-0FAEF458BEF3}" type="datetime1">
              <a:rPr lang="en-US" smtClean="0"/>
              <a:t>9/6/2021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404B90A-EB59-40A4-BE75-074B49BF20C9}" type="datetime1">
              <a:rPr lang="en-US" smtClean="0"/>
              <a:t>9/6/2021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E72E1FD-2DE8-4E67-8DB2-E44D8AA3155F}" type="datetime1">
              <a:rPr lang="en-US" smtClean="0"/>
              <a:t>9/6/2021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jp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acebook.com/watch/?v=1250666091789256"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01CCA3D-09C4-4799-8E12-8B3D1AF89C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a:extLst>
              <a:ext uri="{FF2B5EF4-FFF2-40B4-BE49-F238E27FC236}">
                <a16:creationId xmlns:a16="http://schemas.microsoft.com/office/drawing/2014/main" xmlns="" id="{E46530D7-1295-44EA-AC4D-6C03FD4CE0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1051560" y="4355692"/>
            <a:ext cx="9085940" cy="1472224"/>
          </a:xfrm>
        </p:spPr>
        <p:txBody>
          <a:bodyPr anchor="b">
            <a:normAutofit/>
          </a:bodyPr>
          <a:lstStyle/>
          <a:p>
            <a:r>
              <a:rPr lang="en-US" sz="5400" dirty="0" err="1">
                <a:solidFill>
                  <a:schemeClr val="tx1"/>
                </a:solidFill>
                <a:effectLst>
                  <a:outerShdw blurRad="50800" dist="38100" dir="2700000" algn="tl" rotWithShape="0">
                    <a:srgbClr val="000000">
                      <a:alpha val="43000"/>
                    </a:srgbClr>
                  </a:outerShdw>
                </a:effectLst>
              </a:rPr>
              <a:t>Analyse</a:t>
            </a:r>
            <a:r>
              <a:rPr lang="en-US" sz="5400">
                <a:solidFill>
                  <a:schemeClr val="tx1"/>
                </a:solidFill>
                <a:effectLst>
                  <a:outerShdw blurRad="50800" dist="38100" dir="2700000" algn="tl" rotWithShape="0">
                    <a:srgbClr val="000000">
                      <a:alpha val="43000"/>
                    </a:srgbClr>
                  </a:outerShdw>
                </a:effectLst>
              </a:rPr>
              <a:t> </a:t>
            </a:r>
            <a:r>
              <a:rPr lang="en-US" sz="5400" err="1">
                <a:solidFill>
                  <a:schemeClr val="tx1"/>
                </a:solidFill>
                <a:effectLst>
                  <a:outerShdw blurRad="50800" dist="38100" dir="2700000" algn="tl" rotWithShape="0">
                    <a:srgbClr val="000000">
                      <a:alpha val="43000"/>
                    </a:srgbClr>
                  </a:outerShdw>
                </a:effectLst>
              </a:rPr>
              <a:t>communautaire</a:t>
            </a:r>
            <a:endParaRPr lang="nl-BE" sz="5200"/>
          </a:p>
        </p:txBody>
      </p:sp>
      <p:pic>
        <p:nvPicPr>
          <p:cNvPr id="7" name="Afbeelding 6">
            <a:extLst>
              <a:ext uri="{FF2B5EF4-FFF2-40B4-BE49-F238E27FC236}">
                <a16:creationId xmlns:a16="http://schemas.microsoft.com/office/drawing/2014/main" xmlns="" id="{A26B3932-913D-4D9F-AB53-F34D8427B87F}"/>
              </a:ext>
            </a:extLst>
          </p:cNvPr>
          <p:cNvPicPr>
            <a:picLocks noChangeAspect="1"/>
          </p:cNvPicPr>
          <p:nvPr/>
        </p:nvPicPr>
        <p:blipFill>
          <a:blip r:embed="rId5"/>
          <a:stretch>
            <a:fillRect/>
          </a:stretch>
        </p:blipFill>
        <p:spPr>
          <a:xfrm>
            <a:off x="635457" y="640080"/>
            <a:ext cx="8449653" cy="3316489"/>
          </a:xfrm>
          <a:prstGeom prst="rect">
            <a:avLst/>
          </a:prstGeom>
        </p:spPr>
      </p:pic>
      <p:grpSp>
        <p:nvGrpSpPr>
          <p:cNvPr id="16" name="Group 15">
            <a:extLst>
              <a:ext uri="{FF2B5EF4-FFF2-40B4-BE49-F238E27FC236}">
                <a16:creationId xmlns:a16="http://schemas.microsoft.com/office/drawing/2014/main" xmlns="" id="{EDB830D7-1060-4F9F-B0BF-82A95DA417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45590" y="5111496"/>
            <a:ext cx="1080904" cy="1080902"/>
            <a:chOff x="9685338" y="4460675"/>
            <a:chExt cx="1080904" cy="1080902"/>
          </a:xfrm>
        </p:grpSpPr>
        <p:sp>
          <p:nvSpPr>
            <p:cNvPr id="17" name="Oval 16">
              <a:extLst>
                <a:ext uri="{FF2B5EF4-FFF2-40B4-BE49-F238E27FC236}">
                  <a16:creationId xmlns:a16="http://schemas.microsoft.com/office/drawing/2014/main" xmlns="" id="{019D85DE-2846-4E60-BBFD-05BAA3FFBC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94141EC1-F63C-4F01-9D5E-A0C2458D17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5" name="Tijdelijke aanduiding voor dianummer 4"/>
          <p:cNvSpPr>
            <a:spLocks noGrp="1"/>
          </p:cNvSpPr>
          <p:nvPr>
            <p:ph type="sldNum" sz="quarter" idx="12"/>
          </p:nvPr>
        </p:nvSpPr>
        <p:spPr>
          <a:xfrm>
            <a:off x="10191893" y="5331907"/>
            <a:ext cx="1193868" cy="640080"/>
          </a:xfrm>
        </p:spPr>
        <p:txBody>
          <a:bodyPr>
            <a:normAutofit/>
          </a:bodyPr>
          <a:lstStyle/>
          <a:p>
            <a:pPr>
              <a:spcAft>
                <a:spcPts val="600"/>
              </a:spcAft>
            </a:pPr>
            <a:r>
              <a:rPr lang="en-US"/>
              <a:t>1</a:t>
            </a:r>
          </a:p>
        </p:txBody>
      </p:sp>
    </p:spTree>
    <p:extLst>
      <p:ext uri="{BB962C8B-B14F-4D97-AF65-F5344CB8AC3E}">
        <p14:creationId xmlns:p14="http://schemas.microsoft.com/office/powerpoint/2010/main" val="278307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xmlns="" id="{06A34260-5B8F-475C-82B7-2D4257A02C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6400800" y="484632"/>
            <a:ext cx="5299586" cy="1609344"/>
          </a:xfrm>
          <a:ln>
            <a:noFill/>
          </a:ln>
        </p:spPr>
        <p:txBody>
          <a:bodyPr vert="horz" lIns="91440" tIns="45720" rIns="91440" bIns="45720" rtlCol="0">
            <a:normAutofit fontScale="90000"/>
          </a:bodyPr>
          <a:lstStyle/>
          <a:p>
            <a:pPr algn="just"/>
            <a:r>
              <a:rPr lang="en-US" sz="3700"/>
              <a:t>Un </a:t>
            </a:r>
            <a:r>
              <a:rPr lang="en-US" sz="3700" err="1"/>
              <a:t>exemple</a:t>
            </a:r>
            <a:r>
              <a:rPr lang="en-US" sz="3700"/>
              <a:t> </a:t>
            </a:r>
            <a:r>
              <a:rPr lang="en-US" sz="3700" err="1"/>
              <a:t>inspirant</a:t>
            </a:r>
            <a:r>
              <a:rPr lang="en-US" sz="3700"/>
              <a:t>: let’s save food!</a:t>
            </a:r>
          </a:p>
        </p:txBody>
      </p:sp>
      <p:pic>
        <p:nvPicPr>
          <p:cNvPr id="3" name="Afbeelding 2">
            <a:extLst>
              <a:ext uri="{FF2B5EF4-FFF2-40B4-BE49-F238E27FC236}">
                <a16:creationId xmlns:a16="http://schemas.microsoft.com/office/drawing/2014/main" xmlns="" id="{DE0E76F5-542D-450D-A320-60347E4D7747}"/>
              </a:ext>
            </a:extLst>
          </p:cNvPr>
          <p:cNvPicPr>
            <a:picLocks noChangeAspect="1"/>
          </p:cNvPicPr>
          <p:nvPr/>
        </p:nvPicPr>
        <p:blipFill rotWithShape="1">
          <a:blip r:embed="rId4"/>
          <a:srcRect l="12101" r="5536" b="-2"/>
          <a:stretch/>
        </p:blipFill>
        <p:spPr>
          <a:xfrm>
            <a:off x="633999" y="640080"/>
            <a:ext cx="4794199" cy="5588101"/>
          </a:xfrm>
          <a:prstGeom prst="rect">
            <a:avLst/>
          </a:prstGeom>
        </p:spPr>
      </p:pic>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6400799" y="2121408"/>
            <a:ext cx="5299585" cy="4050792"/>
          </a:xfrm>
        </p:spPr>
        <p:txBody>
          <a:bodyPr vert="horz" lIns="91440" tIns="45720" rIns="91440" bIns="45720" rtlCol="0">
            <a:normAutofit/>
          </a:bodyPr>
          <a:lstStyle/>
          <a:p>
            <a:pPr marL="0" indent="0" algn="just">
              <a:buNone/>
            </a:pPr>
            <a:r>
              <a:rPr lang="fr-FR" sz="1800" b="1" dirty="0" smtClean="0">
                <a:highlight>
                  <a:srgbClr val="FFFF00"/>
                </a:highlight>
                <a:ea typeface="Calibri" panose="020F0502020204030204" pitchFamily="34" charset="0"/>
                <a:cs typeface="Times New Roman" panose="02020603050405020304" pitchFamily="18" charset="0"/>
              </a:rPr>
              <a:t>À adapter par les écoles : chercher une initiative à proximité de l’école ou une Entreprise qui parle aux jeunes. </a:t>
            </a:r>
            <a:endParaRPr lang="fr-FR" sz="1800" dirty="0" smtClean="0">
              <a:effectLst/>
              <a:ea typeface="Calibri" panose="020F0502020204030204" pitchFamily="34" charset="0"/>
              <a:cs typeface="Times New Roman" panose="02020603050405020304" pitchFamily="18" charset="0"/>
            </a:endParaRPr>
          </a:p>
          <a:p>
            <a:pPr marL="0" indent="0" algn="just">
              <a:buNone/>
            </a:pPr>
            <a:r>
              <a:rPr lang="fr-FR" sz="1800" dirty="0" smtClean="0">
                <a:effectLst/>
                <a:ea typeface="Calibri" panose="020F0502020204030204" pitchFamily="34" charset="0"/>
                <a:cs typeface="Times New Roman" panose="02020603050405020304" pitchFamily="18" charset="0"/>
              </a:rPr>
              <a:t>Exemple pour Gand </a:t>
            </a:r>
            <a:r>
              <a:rPr lang="fr-FR" sz="1800" b="1" dirty="0" smtClean="0">
                <a:effectLst/>
                <a:ea typeface="Calibri" panose="020F0502020204030204" pitchFamily="34" charset="0"/>
                <a:cs typeface="Times New Roman" panose="02020603050405020304" pitchFamily="18" charset="0"/>
              </a:rPr>
              <a:t>: </a:t>
            </a:r>
            <a:r>
              <a:rPr lang="fr-FR" sz="1800" b="1" u="sng" dirty="0" smtClean="0">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https://www.facebook.com/watch/?v=1250666091789256</a:t>
            </a:r>
            <a:endParaRPr lang="fr-FR" sz="1800" dirty="0" smtClean="0">
              <a:effectLst/>
              <a:ea typeface="Calibri" panose="020F0502020204030204" pitchFamily="34" charset="0"/>
              <a:cs typeface="Times New Roman" panose="02020603050405020304" pitchFamily="18" charset="0"/>
            </a:endParaRPr>
          </a:p>
          <a:p>
            <a:pPr lvl="0" algn="just">
              <a:lnSpc>
                <a:spcPct val="107000"/>
              </a:lnSpc>
            </a:pPr>
            <a:r>
              <a:rPr lang="fr-FR" sz="1800" dirty="0" smtClean="0">
                <a:effectLst/>
                <a:ea typeface="Calibri" panose="020F0502020204030204" pitchFamily="34" charset="0"/>
                <a:cs typeface="Times New Roman" panose="02020603050405020304" pitchFamily="18" charset="0"/>
              </a:rPr>
              <a:t>Qu’est ce que fait </a:t>
            </a:r>
            <a:r>
              <a:rPr lang="fr-FR" sz="1800" dirty="0" err="1" smtClean="0">
                <a:effectLst/>
                <a:ea typeface="Calibri" panose="020F0502020204030204" pitchFamily="34" charset="0"/>
                <a:cs typeface="Times New Roman" panose="02020603050405020304" pitchFamily="18" charset="0"/>
              </a:rPr>
              <a:t>Let’s</a:t>
            </a:r>
            <a:r>
              <a:rPr lang="fr-FR" sz="1800" dirty="0" smtClean="0">
                <a:effectLst/>
                <a:ea typeface="Calibri" panose="020F0502020204030204" pitchFamily="34" charset="0"/>
                <a:cs typeface="Times New Roman" panose="02020603050405020304" pitchFamily="18" charset="0"/>
              </a:rPr>
              <a:t> Save Food ? </a:t>
            </a:r>
          </a:p>
          <a:p>
            <a:pPr lvl="0" algn="just">
              <a:lnSpc>
                <a:spcPct val="107000"/>
              </a:lnSpc>
            </a:pPr>
            <a:r>
              <a:rPr lang="fr-FR" sz="1800" dirty="0" smtClean="0">
                <a:effectLst/>
                <a:ea typeface="Calibri" panose="020F0502020204030204" pitchFamily="34" charset="0"/>
                <a:cs typeface="Times New Roman" panose="02020603050405020304" pitchFamily="18" charset="0"/>
              </a:rPr>
              <a:t>Quelles sont les différentes façons avec lesquelles </a:t>
            </a:r>
            <a:r>
              <a:rPr lang="fr-FR" sz="1800" dirty="0" err="1" smtClean="0">
                <a:ea typeface="Calibri" panose="020F0502020204030204" pitchFamily="34" charset="0"/>
                <a:cs typeface="Times New Roman" panose="02020603050405020304" pitchFamily="18" charset="0"/>
              </a:rPr>
              <a:t>Let’s</a:t>
            </a:r>
            <a:r>
              <a:rPr lang="fr-FR" sz="1800" dirty="0" smtClean="0">
                <a:ea typeface="Calibri" panose="020F0502020204030204" pitchFamily="34" charset="0"/>
                <a:cs typeface="Times New Roman" panose="02020603050405020304" pitchFamily="18" charset="0"/>
              </a:rPr>
              <a:t> Save Food engage la communauté ? </a:t>
            </a:r>
            <a:r>
              <a:rPr lang="fr-FR" sz="1800" dirty="0" smtClean="0">
                <a:effectLst/>
                <a:ea typeface="Calibri" panose="020F0502020204030204" pitchFamily="34" charset="0"/>
                <a:cs typeface="Times New Roman" panose="02020603050405020304" pitchFamily="18" charset="0"/>
              </a:rPr>
              <a:t> </a:t>
            </a:r>
          </a:p>
          <a:p>
            <a:pPr lvl="0" algn="just">
              <a:lnSpc>
                <a:spcPct val="107000"/>
              </a:lnSpc>
              <a:spcAft>
                <a:spcPts val="800"/>
              </a:spcAft>
            </a:pPr>
            <a:r>
              <a:rPr lang="fr-FR" sz="1800" dirty="0" smtClean="0">
                <a:ea typeface="Calibri" panose="020F0502020204030204" pitchFamily="34" charset="0"/>
                <a:cs typeface="Times New Roman" panose="02020603050405020304" pitchFamily="18" charset="0"/>
              </a:rPr>
              <a:t>Quelle est la plus value de faire une analyse communautaire pour </a:t>
            </a:r>
            <a:r>
              <a:rPr lang="fr-FR" sz="1800" dirty="0" err="1" smtClean="0">
                <a:ea typeface="Calibri" panose="020F0502020204030204" pitchFamily="34" charset="0"/>
                <a:cs typeface="Times New Roman" panose="02020603050405020304" pitchFamily="18" charset="0"/>
              </a:rPr>
              <a:t>Let’s</a:t>
            </a:r>
            <a:r>
              <a:rPr lang="fr-FR" sz="1800" dirty="0" smtClean="0">
                <a:ea typeface="Calibri" panose="020F0502020204030204" pitchFamily="34" charset="0"/>
                <a:cs typeface="Times New Roman" panose="02020603050405020304" pitchFamily="18" charset="0"/>
              </a:rPr>
              <a:t> Save Food ?</a:t>
            </a:r>
            <a:endParaRPr lang="fr-FR" sz="1800" dirty="0" smtClean="0">
              <a:effectLst/>
              <a:ea typeface="Calibri" panose="020F0502020204030204" pitchFamily="34" charset="0"/>
              <a:cs typeface="Times New Roman" panose="02020603050405020304" pitchFamily="18" charset="0"/>
            </a:endParaRPr>
          </a:p>
          <a:p>
            <a:pPr marL="0" indent="0" algn="just">
              <a:buNone/>
            </a:pPr>
            <a:endParaRPr lang="en-US" sz="1500" dirty="0"/>
          </a:p>
        </p:txBody>
      </p:sp>
      <p:grpSp>
        <p:nvGrpSpPr>
          <p:cNvPr id="39" name="Group 33">
            <a:extLst>
              <a:ext uri="{FF2B5EF4-FFF2-40B4-BE49-F238E27FC236}">
                <a16:creationId xmlns:a16="http://schemas.microsoft.com/office/drawing/2014/main" xmlns="" id="{A27DB3B6-A2D5-48D2-A788-91160F4792A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40" name="Oval 34">
              <a:extLst>
                <a:ext uri="{FF2B5EF4-FFF2-40B4-BE49-F238E27FC236}">
                  <a16:creationId xmlns:a16="http://schemas.microsoft.com/office/drawing/2014/main" xmlns="" id="{1417360B-59C7-4B4B-90F5-168C7076E8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1" name="Oval 35">
              <a:extLst>
                <a:ext uri="{FF2B5EF4-FFF2-40B4-BE49-F238E27FC236}">
                  <a16:creationId xmlns:a16="http://schemas.microsoft.com/office/drawing/2014/main" xmlns="" id="{84401733-5996-467C-9FAB-20D38417F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10</a:t>
            </a:fld>
            <a:endParaRPr lang="en-US"/>
          </a:p>
        </p:txBody>
      </p:sp>
    </p:spTree>
    <p:extLst>
      <p:ext uri="{BB962C8B-B14F-4D97-AF65-F5344CB8AC3E}">
        <p14:creationId xmlns:p14="http://schemas.microsoft.com/office/powerpoint/2010/main" val="395610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E0CBC3A-201A-4BFD-B558-8D0E7EBFDF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4970109" y="484632"/>
            <a:ext cx="6730277" cy="1609344"/>
          </a:xfrm>
          <a:ln>
            <a:noFill/>
          </a:ln>
        </p:spPr>
        <p:txBody>
          <a:bodyPr vert="horz" lIns="91440" tIns="45720" rIns="91440" bIns="45720" rtlCol="0">
            <a:normAutofit fontScale="90000"/>
          </a:bodyPr>
          <a:lstStyle/>
          <a:p>
            <a:pPr algn="just"/>
            <a:r>
              <a:rPr lang="en-US" sz="4400"/>
              <a:t>Comment faire </a:t>
            </a:r>
            <a:r>
              <a:rPr lang="en-US" sz="4400" err="1"/>
              <a:t>une</a:t>
            </a:r>
            <a:r>
              <a:rPr lang="en-US" sz="4400"/>
              <a:t> </a:t>
            </a:r>
            <a:r>
              <a:rPr lang="en-US" sz="4400" err="1"/>
              <a:t>analyse</a:t>
            </a:r>
            <a:r>
              <a:rPr lang="en-US" sz="4400"/>
              <a:t> </a:t>
            </a:r>
            <a:r>
              <a:rPr lang="en-US" sz="4400" err="1"/>
              <a:t>communautaire</a:t>
            </a:r>
            <a:r>
              <a:rPr lang="en-US" sz="4400"/>
              <a:t> ?</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4970109" y="2121408"/>
            <a:ext cx="6730276" cy="4050792"/>
          </a:xfrm>
        </p:spPr>
        <p:txBody>
          <a:bodyPr vert="horz" lIns="91440" tIns="45720" rIns="91440" bIns="45720" rtlCol="0">
            <a:normAutofit/>
          </a:bodyPr>
          <a:lstStyle/>
          <a:p>
            <a:pPr marL="0" lvl="0" indent="0">
              <a:buNone/>
            </a:pPr>
            <a:r>
              <a:rPr lang="fr-FR" sz="1800" dirty="0" smtClean="0">
                <a:effectLst/>
                <a:ea typeface="Calibri" panose="020F0502020204030204" pitchFamily="34" charset="0"/>
                <a:cs typeface="Times New Roman" panose="02020603050405020304" pitchFamily="18" charset="0"/>
              </a:rPr>
              <a:t>Tu dois faire des choix </a:t>
            </a:r>
            <a:r>
              <a:rPr lang="fr-FR" sz="1800" smtClean="0">
                <a:effectLst/>
                <a:ea typeface="Calibri" panose="020F0502020204030204" pitchFamily="34" charset="0"/>
                <a:cs typeface="Times New Roman" panose="02020603050405020304" pitchFamily="18" charset="0"/>
              </a:rPr>
              <a:t>pour décider </a:t>
            </a:r>
            <a:r>
              <a:rPr lang="fr-FR" sz="1800" dirty="0" smtClean="0">
                <a:effectLst/>
                <a:ea typeface="Calibri" panose="020F0502020204030204" pitchFamily="34" charset="0"/>
                <a:cs typeface="Times New Roman" panose="02020603050405020304" pitchFamily="18" charset="0"/>
              </a:rPr>
              <a:t>quelles méthodes tu vas utiliser : </a:t>
            </a:r>
          </a:p>
          <a:p>
            <a:pPr marL="0" lvl="0" indent="0">
              <a:buNone/>
            </a:pPr>
            <a:endParaRPr lang="fr-FR" sz="1800" dirty="0" smtClean="0">
              <a:ea typeface="Calibri" panose="020F0502020204030204" pitchFamily="34" charset="0"/>
              <a:cs typeface="Times New Roman" panose="02020603050405020304" pitchFamily="18" charset="0"/>
            </a:endParaRPr>
          </a:p>
          <a:p>
            <a:pPr lvl="1"/>
            <a:r>
              <a:rPr lang="fr-FR" dirty="0" smtClean="0">
                <a:ea typeface="Calibri" panose="020F0502020204030204" pitchFamily="34" charset="0"/>
                <a:cs typeface="Times New Roman" panose="02020603050405020304" pitchFamily="18" charset="0"/>
              </a:rPr>
              <a:t>Quelle genre d’information tu veux collecter sur la communauté ? </a:t>
            </a:r>
            <a:endParaRPr lang="fr-FR" dirty="0" smtClean="0">
              <a:effectLst/>
              <a:ea typeface="Calibri" panose="020F0502020204030204" pitchFamily="34" charset="0"/>
              <a:cs typeface="Times New Roman" panose="02020603050405020304" pitchFamily="18" charset="0"/>
            </a:endParaRPr>
          </a:p>
          <a:p>
            <a:pPr lvl="1"/>
            <a:r>
              <a:rPr lang="fr-FR" dirty="0" smtClean="0">
                <a:effectLst/>
                <a:ea typeface="Calibri" panose="020F0502020204030204" pitchFamily="34" charset="0"/>
                <a:cs typeface="Times New Roman" panose="02020603050405020304" pitchFamily="18" charset="0"/>
              </a:rPr>
              <a:t>Est ce que tu dois parler à des personnes po</a:t>
            </a:r>
            <a:r>
              <a:rPr lang="fr-FR" dirty="0" smtClean="0">
                <a:ea typeface="Calibri" panose="020F0502020204030204" pitchFamily="34" charset="0"/>
                <a:cs typeface="Times New Roman" panose="02020603050405020304" pitchFamily="18" charset="0"/>
              </a:rPr>
              <a:t>ur collecter ces informations ou tu peux les trouver par toi même ? </a:t>
            </a:r>
            <a:endParaRPr lang="fr-FR" dirty="0" smtClean="0">
              <a:effectLst/>
              <a:ea typeface="Calibri" panose="020F0502020204030204" pitchFamily="34" charset="0"/>
              <a:cs typeface="Times New Roman" panose="02020603050405020304" pitchFamily="18" charset="0"/>
            </a:endParaRPr>
          </a:p>
          <a:p>
            <a:pPr marL="1017270" lvl="2" indent="-285750"/>
            <a:r>
              <a:rPr lang="fr-FR" sz="1800" dirty="0" smtClean="0">
                <a:ea typeface="Calibri" panose="020F0502020204030204" pitchFamily="34" charset="0"/>
                <a:cs typeface="Times New Roman" panose="02020603050405020304" pitchFamily="18" charset="0"/>
              </a:rPr>
              <a:t>Qui sera capable de te donner ces informations (habitants, entreprises, organismes, </a:t>
            </a:r>
            <a:r>
              <a:rPr lang="fr-FR" sz="1800" dirty="0" err="1" smtClean="0">
                <a:ea typeface="Calibri" panose="020F0502020204030204" pitchFamily="34" charset="0"/>
                <a:cs typeface="Times New Roman" panose="02020603050405020304" pitchFamily="18" charset="0"/>
              </a:rPr>
              <a:t>etc</a:t>
            </a:r>
            <a:r>
              <a:rPr lang="fr-FR" sz="1800" dirty="0" smtClean="0">
                <a:ea typeface="Calibri" panose="020F0502020204030204" pitchFamily="34" charset="0"/>
                <a:cs typeface="Times New Roman" panose="02020603050405020304" pitchFamily="18" charset="0"/>
              </a:rPr>
              <a:t>)</a:t>
            </a:r>
            <a:endParaRPr lang="fr-FR" sz="1800" dirty="0" smtClean="0">
              <a:effectLst/>
              <a:ea typeface="Calibri" panose="020F0502020204030204" pitchFamily="34" charset="0"/>
              <a:cs typeface="Times New Roman" panose="02020603050405020304" pitchFamily="18" charset="0"/>
            </a:endParaRPr>
          </a:p>
          <a:p>
            <a:pPr marL="1017270" lvl="2" indent="-285750"/>
            <a:r>
              <a:rPr lang="fr-FR" sz="1800" dirty="0" smtClean="0">
                <a:ea typeface="Calibri" panose="020F0502020204030204" pitchFamily="34" charset="0"/>
                <a:cs typeface="Times New Roman" panose="02020603050405020304" pitchFamily="18" charset="0"/>
              </a:rPr>
              <a:t>Comment tu peux trouver ces informations par toi même ? </a:t>
            </a:r>
            <a:endParaRPr lang="fr-FR" sz="1800" dirty="0" smtClean="0">
              <a:effectLst/>
              <a:ea typeface="Calibri" panose="020F0502020204030204" pitchFamily="34" charset="0"/>
              <a:cs typeface="Times New Roman" panose="02020603050405020304" pitchFamily="18" charset="0"/>
            </a:endParaRPr>
          </a:p>
          <a:p>
            <a:pPr lvl="1">
              <a:spcAft>
                <a:spcPts val="800"/>
              </a:spcAft>
            </a:pPr>
            <a:r>
              <a:rPr lang="fr-FR" dirty="0" smtClean="0">
                <a:ea typeface="Calibri" panose="020F0502020204030204" pitchFamily="34" charset="0"/>
                <a:cs typeface="Times New Roman" panose="02020603050405020304" pitchFamily="18" charset="0"/>
              </a:rPr>
              <a:t>Quelles questions sont intéressantes pour répondre à tes questions sur la création d’une entreprise ? </a:t>
            </a:r>
            <a:endParaRPr lang="fr-FR" dirty="0" smtClean="0">
              <a:effectLst/>
              <a:ea typeface="Calibri" panose="020F0502020204030204" pitchFamily="34" charset="0"/>
              <a:cs typeface="Times New Roman" panose="02020603050405020304" pitchFamily="18" charset="0"/>
            </a:endParaRPr>
          </a:p>
          <a:p>
            <a:pPr marL="0" lvl="0" indent="0">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grpSp>
        <p:nvGrpSpPr>
          <p:cNvPr id="19" name="Group 18">
            <a:extLst>
              <a:ext uri="{FF2B5EF4-FFF2-40B4-BE49-F238E27FC236}">
                <a16:creationId xmlns:a16="http://schemas.microsoft.com/office/drawing/2014/main" xmlns="" id="{D82D111B-7866-426B-A326-13305A8AB8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xmlns="" id="{AE720103-E559-418A-824B-BEAB9F98D2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xmlns="" id="{C3390309-8DDB-49A0-A186-0164FFDCA2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11</a:t>
            </a:fld>
            <a:endParaRPr lang="en-US"/>
          </a:p>
        </p:txBody>
      </p:sp>
      <p:sp>
        <p:nvSpPr>
          <p:cNvPr id="3" name="Rectangle à coins arrondis 2">
            <a:extLst>
              <a:ext uri="{FF2B5EF4-FFF2-40B4-BE49-F238E27FC236}">
                <a16:creationId xmlns:a16="http://schemas.microsoft.com/office/drawing/2014/main" xmlns="" id="{00EE0C29-7131-3C4D-8C26-F51010532D3D}"/>
              </a:ext>
            </a:extLst>
          </p:cNvPr>
          <p:cNvSpPr/>
          <p:nvPr/>
        </p:nvSpPr>
        <p:spPr>
          <a:xfrm>
            <a:off x="2229600" y="343932"/>
            <a:ext cx="1748118"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Apprends à connaitre la communauté</a:t>
            </a:r>
          </a:p>
        </p:txBody>
      </p:sp>
      <p:sp>
        <p:nvSpPr>
          <p:cNvPr id="6" name="Rectangle à coins arrondis 5">
            <a:extLst>
              <a:ext uri="{FF2B5EF4-FFF2-40B4-BE49-F238E27FC236}">
                <a16:creationId xmlns:a16="http://schemas.microsoft.com/office/drawing/2014/main" xmlns="" id="{E6E6F2A0-A81E-E84A-BF03-97A9D92E12CE}"/>
              </a:ext>
            </a:extLst>
          </p:cNvPr>
          <p:cNvSpPr/>
          <p:nvPr/>
        </p:nvSpPr>
        <p:spPr>
          <a:xfrm>
            <a:off x="241132" y="1428346"/>
            <a:ext cx="2877671" cy="13312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fr-FR" sz="1200">
                <a:solidFill>
                  <a:schemeClr val="tx1"/>
                </a:solidFill>
              </a:rPr>
              <a:t>Portrait du quartier</a:t>
            </a:r>
          </a:p>
          <a:p>
            <a:pPr marL="342900" indent="-342900" algn="just">
              <a:buAutoNum type="arabicPeriod"/>
            </a:pPr>
            <a:r>
              <a:rPr lang="fr-FR" sz="1200">
                <a:solidFill>
                  <a:schemeClr val="tx1"/>
                </a:solidFill>
              </a:rPr>
              <a:t>Carte</a:t>
            </a:r>
          </a:p>
          <a:p>
            <a:pPr marL="342900" indent="-342900" algn="just">
              <a:buAutoNum type="arabicPeriod"/>
            </a:pPr>
            <a:r>
              <a:rPr lang="fr-FR" sz="1200">
                <a:solidFill>
                  <a:schemeClr val="tx1"/>
                </a:solidFill>
              </a:rPr>
              <a:t>Jeu de l’expérience</a:t>
            </a:r>
          </a:p>
          <a:p>
            <a:pPr marL="342900" indent="-342900" algn="just">
              <a:buAutoNum type="arabicPeriod"/>
            </a:pPr>
            <a:r>
              <a:rPr lang="fr-FR" sz="1200">
                <a:solidFill>
                  <a:schemeClr val="tx1"/>
                </a:solidFill>
              </a:rPr>
              <a:t>Développer sa propre approche</a:t>
            </a:r>
          </a:p>
        </p:txBody>
      </p:sp>
      <p:sp>
        <p:nvSpPr>
          <p:cNvPr id="14" name="Rectangle à coins arrondis 13">
            <a:extLst>
              <a:ext uri="{FF2B5EF4-FFF2-40B4-BE49-F238E27FC236}">
                <a16:creationId xmlns:a16="http://schemas.microsoft.com/office/drawing/2014/main" xmlns="" id="{A058F05B-1DE9-BD40-820C-633A4AC2CD0E}"/>
              </a:ext>
            </a:extLst>
          </p:cNvPr>
          <p:cNvSpPr/>
          <p:nvPr/>
        </p:nvSpPr>
        <p:spPr>
          <a:xfrm>
            <a:off x="2229600" y="3187514"/>
            <a:ext cx="1780390" cy="591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a:t>L’analyse communautaire</a:t>
            </a:r>
          </a:p>
        </p:txBody>
      </p:sp>
      <p:sp>
        <p:nvSpPr>
          <p:cNvPr id="15" name="Rectangle à coins arrondis 14">
            <a:extLst>
              <a:ext uri="{FF2B5EF4-FFF2-40B4-BE49-F238E27FC236}">
                <a16:creationId xmlns:a16="http://schemas.microsoft.com/office/drawing/2014/main" xmlns="" id="{D76A62DE-147E-034A-AF84-935AB0B5AF3E}"/>
              </a:ext>
            </a:extLst>
          </p:cNvPr>
          <p:cNvSpPr/>
          <p:nvPr/>
        </p:nvSpPr>
        <p:spPr>
          <a:xfrm>
            <a:off x="173544" y="4249269"/>
            <a:ext cx="2945259" cy="1810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200">
              <a:solidFill>
                <a:schemeClr val="tx1"/>
              </a:solidFill>
            </a:endParaRPr>
          </a:p>
          <a:p>
            <a:pPr marL="342900" indent="-342900" algn="just">
              <a:buAutoNum type="arabicPeriod"/>
            </a:pPr>
            <a:r>
              <a:rPr lang="fr-FR" sz="1200">
                <a:solidFill>
                  <a:schemeClr val="tx1"/>
                </a:solidFill>
              </a:rPr>
              <a:t>Café communautaire</a:t>
            </a:r>
          </a:p>
          <a:p>
            <a:pPr marL="342900" indent="-342900" algn="just">
              <a:buAutoNum type="arabicPeriod"/>
            </a:pPr>
            <a:r>
              <a:rPr lang="fr-FR" sz="1200">
                <a:solidFill>
                  <a:schemeClr val="tx1"/>
                </a:solidFill>
              </a:rPr>
              <a:t>Focus group</a:t>
            </a:r>
          </a:p>
          <a:p>
            <a:pPr marL="342900" indent="-342900" algn="just">
              <a:buAutoNum type="arabicPeriod"/>
            </a:pPr>
            <a:r>
              <a:rPr lang="fr-FR" sz="1200">
                <a:solidFill>
                  <a:schemeClr val="tx1"/>
                </a:solidFill>
              </a:rPr>
              <a:t>Interviews</a:t>
            </a:r>
          </a:p>
          <a:p>
            <a:pPr marL="342900" indent="-342900" algn="just">
              <a:buAutoNum type="arabicPeriod"/>
            </a:pPr>
            <a:r>
              <a:rPr lang="fr-FR" sz="1200">
                <a:solidFill>
                  <a:schemeClr val="tx1"/>
                </a:solidFill>
              </a:rPr>
              <a:t>Cartographie des entreprises existantes</a:t>
            </a:r>
          </a:p>
          <a:p>
            <a:pPr marL="342900" indent="-342900" algn="just">
              <a:buAutoNum type="arabicPeriod"/>
            </a:pPr>
            <a:r>
              <a:rPr lang="fr-FR" sz="1200">
                <a:solidFill>
                  <a:schemeClr val="tx1"/>
                </a:solidFill>
              </a:rPr>
              <a:t>Interviews d’entrepreneurs</a:t>
            </a:r>
          </a:p>
          <a:p>
            <a:pPr marL="342900" indent="-342900" algn="just">
              <a:buAutoNum type="arabicPeriod"/>
            </a:pPr>
            <a:r>
              <a:rPr lang="fr-FR" sz="1200">
                <a:solidFill>
                  <a:schemeClr val="tx1"/>
                </a:solidFill>
              </a:rPr>
              <a:t>Développer sa propre approche</a:t>
            </a:r>
          </a:p>
          <a:p>
            <a:pPr algn="just"/>
            <a:endParaRPr lang="fr-FR" sz="1200">
              <a:solidFill>
                <a:schemeClr val="tx1"/>
              </a:solidFill>
            </a:endParaRPr>
          </a:p>
        </p:txBody>
      </p:sp>
    </p:spTree>
    <p:extLst>
      <p:ext uri="{BB962C8B-B14F-4D97-AF65-F5344CB8AC3E}">
        <p14:creationId xmlns:p14="http://schemas.microsoft.com/office/powerpoint/2010/main" val="300368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Personen op een markt">
            <a:extLst>
              <a:ext uri="{FF2B5EF4-FFF2-40B4-BE49-F238E27FC236}">
                <a16:creationId xmlns:a16="http://schemas.microsoft.com/office/drawing/2014/main" xmlns="" id="{2E4E7753-CC75-40CD-957D-1B4AC20E09C4}"/>
              </a:ext>
            </a:extLst>
          </p:cNvPr>
          <p:cNvPicPr>
            <a:picLocks noChangeAspect="1"/>
          </p:cNvPicPr>
          <p:nvPr/>
        </p:nvPicPr>
        <p:blipFill rotWithShape="1">
          <a:blip r:embed="rId3"/>
          <a:srcRect l="29480" r="4475"/>
          <a:stretch/>
        </p:blipFill>
        <p:spPr>
          <a:xfrm>
            <a:off x="3343" y="10"/>
            <a:ext cx="7548923" cy="6857990"/>
          </a:xfrm>
          <a:prstGeom prst="rect">
            <a:avLst/>
          </a:prstGeom>
        </p:spPr>
      </p:pic>
      <p:sp>
        <p:nvSpPr>
          <p:cNvPr id="23" name="Rectangle 22">
            <a:extLst>
              <a:ext uri="{FF2B5EF4-FFF2-40B4-BE49-F238E27FC236}">
                <a16:creationId xmlns:a16="http://schemas.microsoft.com/office/drawing/2014/main" xmlns="" id="{04015B9C-179F-43A5-894D-58193B6A8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2266" y="0"/>
            <a:ext cx="4639734"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7883612" y="521208"/>
            <a:ext cx="3816774" cy="1609344"/>
          </a:xfrm>
          <a:ln>
            <a:noFill/>
          </a:ln>
        </p:spPr>
        <p:txBody>
          <a:bodyPr vert="horz" lIns="91440" tIns="45720" rIns="91440" bIns="45720" rtlCol="0">
            <a:noAutofit/>
          </a:bodyPr>
          <a:lstStyle/>
          <a:p>
            <a:pPr algn="just"/>
            <a:r>
              <a:rPr lang="en-US" sz="3200" dirty="0" err="1"/>
              <a:t>Qu’est</a:t>
            </a:r>
            <a:r>
              <a:rPr lang="en-US" sz="3200" dirty="0"/>
              <a:t> </a:t>
            </a:r>
            <a:r>
              <a:rPr lang="en-US" sz="3200" dirty="0" err="1"/>
              <a:t>ce</a:t>
            </a:r>
            <a:r>
              <a:rPr lang="en-US" sz="3200" dirty="0"/>
              <a:t> que </a:t>
            </a:r>
            <a:r>
              <a:rPr lang="en-US" sz="3200" dirty="0" err="1"/>
              <a:t>l’analyse</a:t>
            </a:r>
            <a:r>
              <a:rPr lang="en-US" sz="3200" dirty="0"/>
              <a:t> </a:t>
            </a:r>
            <a:r>
              <a:rPr lang="en-US" sz="3200" dirty="0" err="1"/>
              <a:t>communautaire</a:t>
            </a:r>
            <a:r>
              <a:rPr lang="en-US" sz="3200" dirty="0"/>
              <a:t> ? </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7883612" y="3136390"/>
            <a:ext cx="3816774" cy="4050792"/>
          </a:xfrm>
        </p:spPr>
        <p:txBody>
          <a:bodyPr vert="horz" lIns="91440" tIns="45720" rIns="91440" bIns="45720" rtlCol="0">
            <a:normAutofit/>
          </a:bodyPr>
          <a:lstStyle/>
          <a:p>
            <a:pPr marL="0" indent="0" algn="just">
              <a:buNone/>
            </a:pPr>
            <a:r>
              <a:rPr lang="en-US" sz="1600" dirty="0"/>
              <a:t>Le but de </a:t>
            </a:r>
            <a:r>
              <a:rPr lang="en-US" sz="1600" dirty="0" err="1"/>
              <a:t>l’analyse</a:t>
            </a:r>
            <a:r>
              <a:rPr lang="en-US" sz="1600" dirty="0"/>
              <a:t> </a:t>
            </a:r>
            <a:r>
              <a:rPr lang="en-US" sz="1600" dirty="0" err="1"/>
              <a:t>communautaire</a:t>
            </a:r>
            <a:r>
              <a:rPr lang="en-US" sz="1600" dirty="0"/>
              <a:t> </a:t>
            </a:r>
            <a:r>
              <a:rPr lang="en-US" sz="1600" dirty="0" err="1"/>
              <a:t>est</a:t>
            </a:r>
            <a:r>
              <a:rPr lang="en-US" sz="1600" dirty="0"/>
              <a:t> de </a:t>
            </a:r>
            <a:r>
              <a:rPr lang="en-US" sz="1600" dirty="0" err="1"/>
              <a:t>collecter</a:t>
            </a:r>
            <a:r>
              <a:rPr lang="en-US" sz="1600" dirty="0"/>
              <a:t> des </a:t>
            </a:r>
            <a:r>
              <a:rPr lang="en-US" sz="1600" dirty="0" err="1"/>
              <a:t>informations</a:t>
            </a:r>
            <a:r>
              <a:rPr lang="en-US" sz="1600" dirty="0"/>
              <a:t> </a:t>
            </a:r>
            <a:r>
              <a:rPr lang="en-US" sz="1600" dirty="0" err="1"/>
              <a:t>à</a:t>
            </a:r>
            <a:r>
              <a:rPr lang="en-US" sz="1600" dirty="0"/>
              <a:t> </a:t>
            </a:r>
            <a:r>
              <a:rPr lang="en-US" sz="1600" dirty="0" err="1"/>
              <a:t>propos</a:t>
            </a:r>
            <a:r>
              <a:rPr lang="en-US" sz="1600" dirty="0"/>
              <a:t> de la </a:t>
            </a:r>
            <a:r>
              <a:rPr lang="en-US" sz="1600" dirty="0" err="1"/>
              <a:t>communauté</a:t>
            </a:r>
            <a:r>
              <a:rPr lang="en-US" sz="1600" dirty="0"/>
              <a:t>.</a:t>
            </a:r>
          </a:p>
          <a:p>
            <a:pPr marL="0" indent="0" algn="just">
              <a:buNone/>
            </a:pPr>
            <a:r>
              <a:rPr lang="en-US" sz="1600" dirty="0" err="1"/>
              <a:t>C’est</a:t>
            </a:r>
            <a:r>
              <a:rPr lang="en-US" sz="1600" dirty="0"/>
              <a:t> </a:t>
            </a:r>
            <a:r>
              <a:rPr lang="en-US" sz="1600" dirty="0" err="1"/>
              <a:t>une</a:t>
            </a:r>
            <a:r>
              <a:rPr lang="en-US" sz="1600" dirty="0"/>
              <a:t> aide </a:t>
            </a:r>
            <a:r>
              <a:rPr lang="en-US" sz="1600" dirty="0" err="1"/>
              <a:t>afin</a:t>
            </a:r>
            <a:r>
              <a:rPr lang="en-US" sz="1600" dirty="0"/>
              <a:t> de </a:t>
            </a:r>
            <a:r>
              <a:rPr lang="en-US" sz="1600" dirty="0" err="1"/>
              <a:t>comprendre</a:t>
            </a:r>
            <a:r>
              <a:rPr lang="en-US" sz="1600" dirty="0"/>
              <a:t> les gens de la </a:t>
            </a:r>
            <a:r>
              <a:rPr lang="en-US" sz="1600" dirty="0" err="1"/>
              <a:t>communauté</a:t>
            </a:r>
            <a:r>
              <a:rPr lang="en-US" sz="1600" dirty="0"/>
              <a:t>, </a:t>
            </a:r>
            <a:r>
              <a:rPr lang="en-US" sz="1600" dirty="0" err="1"/>
              <a:t>leurs</a:t>
            </a:r>
            <a:r>
              <a:rPr lang="en-US" sz="1600" dirty="0"/>
              <a:t> </a:t>
            </a:r>
            <a:r>
              <a:rPr lang="en-US" sz="1600" dirty="0" err="1"/>
              <a:t>besoins</a:t>
            </a:r>
            <a:r>
              <a:rPr lang="en-US" sz="1600" dirty="0"/>
              <a:t> et </a:t>
            </a:r>
            <a:r>
              <a:rPr lang="en-US" sz="1600" dirty="0" err="1"/>
              <a:t>l’environnement</a:t>
            </a:r>
            <a:r>
              <a:rPr lang="en-US" sz="1600" dirty="0"/>
              <a:t> </a:t>
            </a:r>
            <a:r>
              <a:rPr lang="en-US" sz="1600" dirty="0" err="1" smtClean="0"/>
              <a:t>dans</a:t>
            </a:r>
            <a:r>
              <a:rPr lang="en-US" sz="1600" dirty="0" smtClean="0"/>
              <a:t> </a:t>
            </a:r>
            <a:r>
              <a:rPr lang="en-US" sz="1600" dirty="0" err="1" smtClean="0"/>
              <a:t>lequel</a:t>
            </a:r>
            <a:r>
              <a:rPr lang="en-US" sz="1600" dirty="0" smtClean="0"/>
              <a:t> </a:t>
            </a:r>
            <a:r>
              <a:rPr lang="en-US" sz="1600" dirty="0" err="1" smtClean="0"/>
              <a:t>ils</a:t>
            </a:r>
            <a:r>
              <a:rPr lang="en-US" sz="1600" dirty="0" smtClean="0"/>
              <a:t> </a:t>
            </a:r>
            <a:r>
              <a:rPr lang="en-US" sz="1600" dirty="0" err="1"/>
              <a:t>évoluent</a:t>
            </a:r>
            <a:r>
              <a:rPr lang="en-US" sz="1600" dirty="0"/>
              <a:t>. </a:t>
            </a:r>
          </a:p>
        </p:txBody>
      </p:sp>
      <p:grpSp>
        <p:nvGrpSpPr>
          <p:cNvPr id="25" name="Group 24">
            <a:extLst>
              <a:ext uri="{FF2B5EF4-FFF2-40B4-BE49-F238E27FC236}">
                <a16:creationId xmlns:a16="http://schemas.microsoft.com/office/drawing/2014/main" xmlns="" id="{66F85F57-956F-40FF-BE22-C6EB6E36C9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xmlns="" id="{5AA35EF8-94F7-4A24-AA24-845DB2A1F1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xmlns="" id="{A38E4383-DE91-4221-BD38-50EFE38913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2</a:t>
            </a:fld>
            <a:endParaRPr lang="en-US"/>
          </a:p>
        </p:txBody>
      </p:sp>
    </p:spTree>
    <p:extLst>
      <p:ext uri="{BB962C8B-B14F-4D97-AF65-F5344CB8AC3E}">
        <p14:creationId xmlns:p14="http://schemas.microsoft.com/office/powerpoint/2010/main" val="354747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1069848" y="484632"/>
            <a:ext cx="10058400" cy="1609344"/>
          </a:xfrm>
        </p:spPr>
        <p:txBody>
          <a:bodyPr vert="horz" lIns="91440" tIns="45720" rIns="91440" bIns="45720" rtlCol="0">
            <a:normAutofit/>
          </a:bodyPr>
          <a:lstStyle/>
          <a:p>
            <a:pPr algn="just"/>
            <a:r>
              <a:rPr lang="en-US" dirty="0" err="1" smtClean="0"/>
              <a:t>Pourquoi</a:t>
            </a:r>
            <a:r>
              <a:rPr lang="en-US" dirty="0"/>
              <a:t> </a:t>
            </a:r>
            <a:r>
              <a:rPr lang="en-US" dirty="0" smtClean="0"/>
              <a:t>faire </a:t>
            </a:r>
            <a:r>
              <a:rPr lang="en-US" dirty="0" err="1"/>
              <a:t>une</a:t>
            </a:r>
            <a:r>
              <a:rPr lang="en-US" dirty="0"/>
              <a:t> </a:t>
            </a:r>
            <a:r>
              <a:rPr lang="en-US" dirty="0" err="1"/>
              <a:t>analyse</a:t>
            </a:r>
            <a:r>
              <a:rPr lang="en-US" dirty="0"/>
              <a:t> </a:t>
            </a:r>
            <a:r>
              <a:rPr lang="en-US" dirty="0" err="1"/>
              <a:t>communautaire</a:t>
            </a:r>
            <a:r>
              <a:rPr lang="en-US" dirty="0"/>
              <a:t> ? </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1069848" y="2121408"/>
            <a:ext cx="10212086" cy="4406714"/>
          </a:xfrm>
        </p:spPr>
        <p:txBody>
          <a:bodyPr vert="horz" lIns="91440" tIns="45720" rIns="91440" bIns="45720" rtlCol="0">
            <a:normAutofit lnSpcReduction="10000"/>
          </a:bodyPr>
          <a:lstStyle/>
          <a:p>
            <a:pPr algn="just"/>
            <a:r>
              <a:rPr lang="fr-FR" dirty="0" smtClean="0"/>
              <a:t>Le cadre de travail que nous utilisons est centré sur la personne. Le client et ses besoins sont le point de départ pour développer une affaire. Faire une analyse communautaire te donnera un aperçu des besoins locaux pour développer ton idée entrepreneuriale. </a:t>
            </a:r>
          </a:p>
          <a:p>
            <a:pPr algn="just"/>
            <a:r>
              <a:rPr lang="fr-FR" dirty="0" smtClean="0"/>
              <a:t>Nous voulons que les entreprises éphémères SYU soient orientées vers la communauté. Elles doivent contribuer à la développer. </a:t>
            </a:r>
          </a:p>
          <a:p>
            <a:pPr algn="just"/>
            <a:r>
              <a:rPr lang="fr-FR" dirty="0" smtClean="0"/>
              <a:t>Cela te donne l’opportunité de te développer : commence localement et ensuite cherche à t’étendre au sein de communautés avec des besoins similaires à la tienne. </a:t>
            </a:r>
          </a:p>
          <a:p>
            <a:pPr algn="just"/>
            <a:r>
              <a:rPr lang="fr-FR" dirty="0" smtClean="0"/>
              <a:t>Nous voulons construire un réseau : pas seulement avec les habitants mais également avec les autres entreprises et organismes. Faire l’analyse communautaire t’aidera dans cette tâche.   </a:t>
            </a:r>
          </a:p>
          <a:p>
            <a:pPr algn="just"/>
            <a:r>
              <a:rPr lang="fr-FR" dirty="0" smtClean="0"/>
              <a:t>Si tu commences une entreprise éphémère, tu peux trouver tes premiers clients à proximité de ton école. Si c’est difficile, l’analyse communautaire te sera bénéfique : tu peux chercher de potentiels partenaires pour soutenir ton affaire</a:t>
            </a:r>
            <a:r>
              <a:rPr lang="en-GB" dirty="0" smtClean="0"/>
              <a:t>. </a:t>
            </a:r>
            <a:endParaRPr lang="nl-BE" dirty="0"/>
          </a:p>
          <a:p>
            <a:pPr algn="just"/>
            <a:endParaRPr lang="en-US" dirty="0"/>
          </a:p>
        </p:txBody>
      </p:sp>
      <p:grpSp>
        <p:nvGrpSpPr>
          <p:cNvPr id="36" name="Group 35">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3</a:t>
            </a:fld>
            <a:endParaRPr lang="en-US"/>
          </a:p>
        </p:txBody>
      </p:sp>
    </p:spTree>
    <p:extLst>
      <p:ext uri="{BB962C8B-B14F-4D97-AF65-F5344CB8AC3E}">
        <p14:creationId xmlns:p14="http://schemas.microsoft.com/office/powerpoint/2010/main" val="145368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1069848" y="484632"/>
            <a:ext cx="10058400" cy="1609344"/>
          </a:xfrm>
        </p:spPr>
        <p:txBody>
          <a:bodyPr vert="horz" lIns="91440" tIns="45720" rIns="91440" bIns="45720" rtlCol="0">
            <a:normAutofit/>
          </a:bodyPr>
          <a:lstStyle/>
          <a:p>
            <a:pPr algn="just"/>
            <a:r>
              <a:rPr lang="en-US"/>
              <a:t>Commences par </a:t>
            </a:r>
            <a:r>
              <a:rPr lang="en-US" err="1"/>
              <a:t>ce</a:t>
            </a:r>
            <a:r>
              <a:rPr lang="en-US"/>
              <a:t> que </a:t>
            </a:r>
            <a:r>
              <a:rPr lang="en-US" err="1"/>
              <a:t>tu</a:t>
            </a:r>
            <a:r>
              <a:rPr lang="en-US"/>
              <a:t> </a:t>
            </a:r>
            <a:r>
              <a:rPr lang="en-US" err="1"/>
              <a:t>connais</a:t>
            </a:r>
            <a:r>
              <a:rPr lang="en-US"/>
              <a:t> </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1069848" y="2121408"/>
            <a:ext cx="10058400" cy="4050792"/>
          </a:xfrm>
        </p:spPr>
        <p:txBody>
          <a:bodyPr vert="horz" lIns="91440" tIns="45720" rIns="91440" bIns="45720" rtlCol="0">
            <a:normAutofit fontScale="92500" lnSpcReduction="10000"/>
          </a:bodyPr>
          <a:lstStyle/>
          <a:p>
            <a:pPr marL="0" indent="0" algn="just">
              <a:buNone/>
            </a:pPr>
            <a:r>
              <a:rPr lang="fr-FR" dirty="0" smtClean="0">
                <a:effectLst/>
                <a:ea typeface="Calibri" panose="020F0502020204030204" pitchFamily="34" charset="0"/>
                <a:cs typeface="Times New Roman" panose="02020603050405020304" pitchFamily="18" charset="0"/>
              </a:rPr>
              <a:t>Faire une analyse communautaire doit te permettre de connaitre la communauté. Si tu veux lancer une entreprise éphémère</a:t>
            </a:r>
            <a:r>
              <a:rPr lang="fr-FR" dirty="0" smtClean="0">
                <a:ea typeface="Calibri" panose="020F0502020204030204" pitchFamily="34" charset="0"/>
                <a:cs typeface="Times New Roman" panose="02020603050405020304" pitchFamily="18" charset="0"/>
              </a:rPr>
              <a:t>, c’est important de comprendre les besoins de la communauté et quelles entreprises lui manque. </a:t>
            </a:r>
          </a:p>
          <a:p>
            <a:pPr marL="0" indent="0" algn="just">
              <a:buNone/>
            </a:pPr>
            <a:r>
              <a:rPr lang="fr-FR" dirty="0" smtClean="0">
                <a:effectLst/>
                <a:ea typeface="Calibri" panose="020F0502020204030204" pitchFamily="34" charset="0"/>
                <a:cs typeface="Times New Roman" panose="02020603050405020304" pitchFamily="18" charset="0"/>
              </a:rPr>
              <a:t>Pour ce</a:t>
            </a:r>
            <a:r>
              <a:rPr lang="fr-FR" dirty="0" smtClean="0">
                <a:ea typeface="Calibri" panose="020F0502020204030204" pitchFamily="34" charset="0"/>
                <a:cs typeface="Times New Roman" panose="02020603050405020304" pitchFamily="18" charset="0"/>
              </a:rPr>
              <a:t>la, tu devras avoir recours à différentes méthodes pour engager la communauté. </a:t>
            </a:r>
          </a:p>
          <a:p>
            <a:pPr marL="0" indent="0" algn="just">
              <a:buNone/>
            </a:pPr>
            <a:endParaRPr lang="fr-FR" dirty="0" smtClean="0">
              <a:effectLst/>
              <a:ea typeface="Calibri" panose="020F0502020204030204" pitchFamily="34" charset="0"/>
              <a:cs typeface="Times New Roman" panose="02020603050405020304" pitchFamily="18" charset="0"/>
            </a:endParaRPr>
          </a:p>
          <a:p>
            <a:pPr marL="0" indent="0" algn="just">
              <a:buNone/>
            </a:pPr>
            <a:r>
              <a:rPr lang="fr-FR" dirty="0" smtClean="0">
                <a:effectLst/>
                <a:ea typeface="Calibri" panose="020F0502020204030204" pitchFamily="34" charset="0"/>
                <a:cs typeface="Times New Roman" panose="02020603050405020304" pitchFamily="18" charset="0"/>
              </a:rPr>
              <a:t>Mais d’abord : commences par ce que tu connais!</a:t>
            </a:r>
          </a:p>
          <a:p>
            <a:pPr marL="0" indent="0" algn="just">
              <a:buNone/>
            </a:pPr>
            <a:endParaRPr lang="fr-FR" dirty="0" smtClean="0">
              <a:effectLst/>
              <a:ea typeface="Calibri" panose="020F0502020204030204" pitchFamily="34" charset="0"/>
              <a:cs typeface="Times New Roman" panose="02020603050405020304" pitchFamily="18" charset="0"/>
            </a:endParaRPr>
          </a:p>
          <a:p>
            <a:pPr marL="742950" lvl="1" indent="-285750" algn="just">
              <a:lnSpc>
                <a:spcPct val="107000"/>
              </a:lnSpc>
            </a:pPr>
            <a:r>
              <a:rPr lang="fr-FR" sz="2000" dirty="0" smtClean="0">
                <a:ea typeface="Calibri" panose="020F0502020204030204" pitchFamily="34" charset="0"/>
                <a:cs typeface="Times New Roman" panose="02020603050405020304" pitchFamily="18" charset="0"/>
              </a:rPr>
              <a:t>À ton avis, qui vit dans la communauté ? (Âge, revenus, origine,…)</a:t>
            </a:r>
            <a:endParaRPr lang="fr-FR" sz="2000" dirty="0" smtClean="0">
              <a:effectLst/>
              <a:ea typeface="Calibri" panose="020F0502020204030204" pitchFamily="34" charset="0"/>
              <a:cs typeface="Times New Roman" panose="02020603050405020304" pitchFamily="18" charset="0"/>
            </a:endParaRPr>
          </a:p>
          <a:p>
            <a:pPr marL="742950" lvl="1" indent="-285750" algn="just">
              <a:lnSpc>
                <a:spcPct val="107000"/>
              </a:lnSpc>
            </a:pPr>
            <a:r>
              <a:rPr lang="fr-FR" sz="2000" dirty="0" smtClean="0">
                <a:ea typeface="Calibri" panose="020F0502020204030204" pitchFamily="34" charset="0"/>
                <a:cs typeface="Times New Roman" panose="02020603050405020304" pitchFamily="18" charset="0"/>
              </a:rPr>
              <a:t>Qu’est ce que tu aimes à propos de la communauté ? Quelles sont ses forces ? (Essaies d’en trouver 3)</a:t>
            </a:r>
            <a:endParaRPr lang="fr-FR" sz="2000" dirty="0" smtClean="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pPr>
            <a:r>
              <a:rPr lang="fr-FR" sz="2000" dirty="0" smtClean="0">
                <a:ea typeface="Calibri" panose="020F0502020204030204" pitchFamily="34" charset="0"/>
                <a:cs typeface="Times New Roman" panose="02020603050405020304" pitchFamily="18" charset="0"/>
              </a:rPr>
              <a:t>Qu’est ce que tu n’aimes pas dans la communauté ? Quelles sont ses faiblesses ? (Essaies d’en trouver 3)</a:t>
            </a:r>
            <a:endParaRPr lang="fr-FR" sz="2000" dirty="0" smtClean="0">
              <a:effectLst/>
              <a:ea typeface="Calibri" panose="020F0502020204030204" pitchFamily="34" charset="0"/>
              <a:cs typeface="Times New Roman" panose="02020603050405020304" pitchFamily="18" charset="0"/>
            </a:endParaRPr>
          </a:p>
          <a:p>
            <a:pPr marL="0" indent="0" algn="just">
              <a:buNone/>
            </a:pPr>
            <a:endParaRPr lang="en-US" dirty="0"/>
          </a:p>
        </p:txBody>
      </p:sp>
      <p:grpSp>
        <p:nvGrpSpPr>
          <p:cNvPr id="36" name="Group 35">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4</a:t>
            </a:fld>
            <a:endParaRPr lang="en-US"/>
          </a:p>
        </p:txBody>
      </p:sp>
    </p:spTree>
    <p:extLst>
      <p:ext uri="{BB962C8B-B14F-4D97-AF65-F5344CB8AC3E}">
        <p14:creationId xmlns:p14="http://schemas.microsoft.com/office/powerpoint/2010/main" val="357040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Punaises op een kaart">
            <a:extLst>
              <a:ext uri="{FF2B5EF4-FFF2-40B4-BE49-F238E27FC236}">
                <a16:creationId xmlns:a16="http://schemas.microsoft.com/office/drawing/2014/main" xmlns="" id="{F871805D-C567-45D8-A855-4788E78D1F67}"/>
              </a:ext>
            </a:extLst>
          </p:cNvPr>
          <p:cNvPicPr>
            <a:picLocks noChangeAspect="1"/>
          </p:cNvPicPr>
          <p:nvPr/>
        </p:nvPicPr>
        <p:blipFill rotWithShape="1">
          <a:blip r:embed="rId3"/>
          <a:srcRect l="20901" r="20052" b="-1"/>
          <a:stretch/>
        </p:blipFill>
        <p:spPr>
          <a:xfrm>
            <a:off x="1" y="10"/>
            <a:ext cx="6066502" cy="6857989"/>
          </a:xfrm>
          <a:prstGeom prst="rect">
            <a:avLst/>
          </a:prstGeom>
        </p:spPr>
      </p:pic>
      <p:sp>
        <p:nvSpPr>
          <p:cNvPr id="23" name="Rectangle 22">
            <a:extLst>
              <a:ext uri="{FF2B5EF4-FFF2-40B4-BE49-F238E27FC236}">
                <a16:creationId xmlns:a16="http://schemas.microsoft.com/office/drawing/2014/main" xmlns="" id="{A0202727-54F2-4F63-818F-99119BA21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4000" err="1"/>
              <a:t>Fais</a:t>
            </a:r>
            <a:r>
              <a:rPr lang="en-US" sz="4000"/>
              <a:t> </a:t>
            </a:r>
            <a:r>
              <a:rPr lang="en-US" sz="4000" err="1"/>
              <a:t>une</a:t>
            </a:r>
            <a:r>
              <a:rPr lang="en-US" sz="4000"/>
              <a:t> carte </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6400799" y="1736203"/>
            <a:ext cx="5299585" cy="4435997"/>
          </a:xfrm>
        </p:spPr>
        <p:txBody>
          <a:bodyPr vert="horz" lIns="91440" tIns="45720" rIns="91440" bIns="45720" rtlCol="0">
            <a:normAutofit lnSpcReduction="10000"/>
          </a:bodyPr>
          <a:lstStyle/>
          <a:p>
            <a:pPr marL="0" indent="0" algn="just">
              <a:spcAft>
                <a:spcPts val="800"/>
              </a:spcAft>
              <a:buNone/>
            </a:pPr>
            <a:r>
              <a:rPr lang="fr-FR" sz="1800" dirty="0" smtClean="0">
                <a:effectLst/>
                <a:ea typeface="Calibri" panose="020F0502020204030204" pitchFamily="34" charset="0"/>
                <a:cs typeface="Times New Roman" panose="02020603050405020304" pitchFamily="18" charset="0"/>
              </a:rPr>
              <a:t>(Tu peux utiliser Google </a:t>
            </a:r>
            <a:r>
              <a:rPr lang="fr-FR" sz="1800" dirty="0" err="1" smtClean="0">
                <a:effectLst/>
                <a:ea typeface="Calibri" panose="020F0502020204030204" pitchFamily="34" charset="0"/>
                <a:cs typeface="Times New Roman" panose="02020603050405020304" pitchFamily="18" charset="0"/>
              </a:rPr>
              <a:t>maps</a:t>
            </a:r>
            <a:r>
              <a:rPr lang="fr-FR" sz="1800" dirty="0" smtClean="0">
                <a:effectLst/>
                <a:ea typeface="Calibri" panose="020F0502020204030204" pitchFamily="34" charset="0"/>
                <a:cs typeface="Times New Roman" panose="02020603050405020304" pitchFamily="18" charset="0"/>
              </a:rPr>
              <a:t> ou un autre outil)</a:t>
            </a:r>
          </a:p>
          <a:p>
            <a:pPr marL="742950" lvl="1" indent="-285750" algn="just"/>
            <a:r>
              <a:rPr lang="fr-FR" dirty="0" smtClean="0">
                <a:effectLst/>
                <a:ea typeface="Calibri" panose="020F0502020204030204" pitchFamily="34" charset="0"/>
                <a:cs typeface="Times New Roman" panose="02020603050405020304" pitchFamily="18" charset="0"/>
              </a:rPr>
              <a:t>Définir sa communauté : qu’est ce que la “communauté scolaire” ? Fais une carte et dessines ce que tu vois comme une “communauté”.</a:t>
            </a:r>
          </a:p>
          <a:p>
            <a:pPr marL="1165860" indent="0" algn="just">
              <a:buNone/>
            </a:pPr>
            <a:r>
              <a:rPr lang="fr-FR" sz="1800" i="1" dirty="0" smtClean="0">
                <a:effectLst/>
                <a:ea typeface="Calibri" panose="020F0502020204030204" pitchFamily="34" charset="0"/>
                <a:cs typeface="Times New Roman" panose="02020603050405020304" pitchFamily="18" charset="0"/>
              </a:rPr>
              <a:t>Pourquoi ? Êtes vous tous d’accord ? </a:t>
            </a:r>
          </a:p>
          <a:p>
            <a:pPr marL="1165860" indent="0" algn="just">
              <a:buNone/>
            </a:pPr>
            <a:endParaRPr lang="fr-FR" sz="1800" i="1" dirty="0" smtClean="0">
              <a:effectLst/>
              <a:ea typeface="Calibri" panose="020F0502020204030204" pitchFamily="34" charset="0"/>
              <a:cs typeface="Times New Roman" panose="02020603050405020304" pitchFamily="18" charset="0"/>
            </a:endParaRPr>
          </a:p>
          <a:p>
            <a:pPr marL="742950" lvl="1" indent="-285750" algn="just"/>
            <a:r>
              <a:rPr lang="fr-FR" dirty="0" smtClean="0">
                <a:effectLst/>
                <a:ea typeface="Calibri" panose="020F0502020204030204" pitchFamily="34" charset="0"/>
                <a:cs typeface="Times New Roman" panose="02020603050405020304" pitchFamily="18" charset="0"/>
              </a:rPr>
              <a:t>Quelles sont les routes principales et les moyens de transport ? </a:t>
            </a:r>
          </a:p>
          <a:p>
            <a:pPr marL="742950" lvl="1" indent="-285750" algn="just"/>
            <a:r>
              <a:rPr lang="fr-FR" dirty="0" smtClean="0">
                <a:effectLst/>
                <a:ea typeface="Calibri" panose="020F0502020204030204" pitchFamily="34" charset="0"/>
                <a:cs typeface="Times New Roman" panose="02020603050405020304" pitchFamily="18" charset="0"/>
              </a:rPr>
              <a:t>Quels sont les endroits importants (Églises, Mosquées, Magasins, Organismes,…) dans la communauté ? Indique-les sur la carte. </a:t>
            </a:r>
          </a:p>
          <a:p>
            <a:pPr marL="742950" lvl="1" indent="-285750" algn="just">
              <a:spcAft>
                <a:spcPts val="800"/>
              </a:spcAft>
            </a:pPr>
            <a:r>
              <a:rPr lang="fr-FR" dirty="0" smtClean="0">
                <a:ea typeface="Calibri" panose="020F0502020204030204" pitchFamily="34" charset="0"/>
                <a:cs typeface="Times New Roman" panose="02020603050405020304" pitchFamily="18" charset="0"/>
              </a:rPr>
              <a:t>Qu’est ce que tu as appris sur la communauté en regardant la carte ? </a:t>
            </a:r>
            <a:endParaRPr lang="fr-FR" dirty="0">
              <a:effectLst/>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B7A73C12-F0BE-4AA8-845B-8CE5359D6F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xmlns="" id="{F969367E-EAFB-4B65-ACBA-F5D36EE0B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xmlns="" id="{5DA60E8A-7C25-441D-80F6-60E944794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5</a:t>
            </a:fld>
            <a:endParaRPr lang="en-US"/>
          </a:p>
        </p:txBody>
      </p:sp>
    </p:spTree>
    <p:extLst>
      <p:ext uri="{BB962C8B-B14F-4D97-AF65-F5344CB8AC3E}">
        <p14:creationId xmlns:p14="http://schemas.microsoft.com/office/powerpoint/2010/main" val="74979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192023" y="419318"/>
            <a:ext cx="11637707" cy="664899"/>
          </a:xfrm>
        </p:spPr>
        <p:txBody>
          <a:bodyPr vert="horz" lIns="91440" tIns="45720" rIns="91440" bIns="45720" rtlCol="0">
            <a:normAutofit fontScale="90000"/>
          </a:bodyPr>
          <a:lstStyle/>
          <a:p>
            <a:r>
              <a:rPr lang="en-US"/>
              <a:t/>
            </a:r>
            <a:br>
              <a:rPr lang="en-US"/>
            </a:br>
            <a:r>
              <a:rPr lang="en-US" err="1"/>
              <a:t>Qu’est</a:t>
            </a:r>
            <a:r>
              <a:rPr lang="en-US"/>
              <a:t> </a:t>
            </a:r>
            <a:r>
              <a:rPr lang="en-US" err="1"/>
              <a:t>ce</a:t>
            </a:r>
            <a:r>
              <a:rPr lang="en-US"/>
              <a:t> que </a:t>
            </a:r>
            <a:r>
              <a:rPr lang="en-US" err="1"/>
              <a:t>tu</a:t>
            </a:r>
            <a:r>
              <a:rPr lang="en-US"/>
              <a:t> </a:t>
            </a:r>
            <a:r>
              <a:rPr lang="en-US" err="1"/>
              <a:t>peux</a:t>
            </a:r>
            <a:r>
              <a:rPr lang="en-US"/>
              <a:t> </a:t>
            </a:r>
            <a:r>
              <a:rPr lang="en-US" err="1"/>
              <a:t>apprendre</a:t>
            </a:r>
            <a:r>
              <a:rPr lang="en-US"/>
              <a:t> </a:t>
            </a:r>
            <a:r>
              <a:rPr lang="en-US" err="1"/>
              <a:t>en</a:t>
            </a:r>
            <a:r>
              <a:rPr lang="en-US"/>
              <a:t> </a:t>
            </a:r>
            <a:r>
              <a:rPr lang="en-US" err="1"/>
              <a:t>regardant</a:t>
            </a:r>
            <a:r>
              <a:rPr lang="en-US"/>
              <a:t> – </a:t>
            </a:r>
            <a:r>
              <a:rPr lang="en-US" err="1"/>
              <a:t>exemple</a:t>
            </a:r>
            <a:r>
              <a:rPr lang="en-US"/>
              <a:t> 1</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377517" y="1638082"/>
            <a:ext cx="10058400" cy="4050792"/>
          </a:xfrm>
        </p:spPr>
        <p:txBody>
          <a:bodyPr vert="horz" lIns="91440" tIns="45720" rIns="91440" bIns="45720" rtlCol="0">
            <a:normAutofit/>
          </a:bodyPr>
          <a:lstStyle/>
          <a:p>
            <a:pPr marL="0" indent="0">
              <a:buNone/>
            </a:pPr>
            <a:r>
              <a:rPr lang="en-US" err="1">
                <a:effectLst/>
                <a:highlight>
                  <a:srgbClr val="FFFF00"/>
                </a:highlight>
                <a:ea typeface="Calibri" panose="020F0502020204030204" pitchFamily="34" charset="0"/>
                <a:cs typeface="Times New Roman" panose="02020603050405020304" pitchFamily="18" charset="0"/>
              </a:rPr>
              <a:t>À</a:t>
            </a:r>
            <a:r>
              <a:rPr lang="en-US">
                <a:effectLst/>
                <a:highlight>
                  <a:srgbClr val="FFFF00"/>
                </a:highlight>
                <a:ea typeface="Calibri" panose="020F0502020204030204" pitchFamily="34" charset="0"/>
                <a:cs typeface="Times New Roman" panose="02020603050405020304" pitchFamily="18" charset="0"/>
              </a:rPr>
              <a:t> adapter au </a:t>
            </a:r>
            <a:r>
              <a:rPr lang="en-US" err="1">
                <a:effectLst/>
                <a:highlight>
                  <a:srgbClr val="FFFF00"/>
                </a:highlight>
                <a:ea typeface="Calibri" panose="020F0502020204030204" pitchFamily="34" charset="0"/>
                <a:cs typeface="Times New Roman" panose="02020603050405020304" pitchFamily="18" charset="0"/>
              </a:rPr>
              <a:t>contexte</a:t>
            </a:r>
            <a:r>
              <a:rPr lang="en-US">
                <a:effectLst/>
                <a:highlight>
                  <a:srgbClr val="FFFF00"/>
                </a:highlight>
                <a:ea typeface="Calibri" panose="020F0502020204030204" pitchFamily="34" charset="0"/>
                <a:cs typeface="Times New Roman" panose="02020603050405020304" pitchFamily="18" charset="0"/>
              </a:rPr>
              <a:t> local. </a:t>
            </a:r>
            <a:r>
              <a:rPr lang="en-US" err="1">
                <a:effectLst/>
                <a:highlight>
                  <a:srgbClr val="FFFF00"/>
                </a:highlight>
                <a:ea typeface="Calibri" panose="020F0502020204030204" pitchFamily="34" charset="0"/>
                <a:cs typeface="Times New Roman" panose="02020603050405020304" pitchFamily="18" charset="0"/>
              </a:rPr>
              <a:t>Exemple</a:t>
            </a:r>
            <a:r>
              <a:rPr lang="en-US">
                <a:effectLst/>
                <a:highlight>
                  <a:srgbClr val="FFFF00"/>
                </a:highlight>
                <a:ea typeface="Calibri" panose="020F0502020204030204" pitchFamily="34" charset="0"/>
                <a:cs typeface="Times New Roman" panose="02020603050405020304" pitchFamily="18" charset="0"/>
              </a:rPr>
              <a:t> appliqué </a:t>
            </a:r>
            <a:r>
              <a:rPr lang="en-US" err="1">
                <a:effectLst/>
                <a:highlight>
                  <a:srgbClr val="FFFF00"/>
                </a:highlight>
                <a:ea typeface="Calibri" panose="020F0502020204030204" pitchFamily="34" charset="0"/>
                <a:cs typeface="Times New Roman" panose="02020603050405020304" pitchFamily="18" charset="0"/>
              </a:rPr>
              <a:t>à</a:t>
            </a:r>
            <a:r>
              <a:rPr lang="en-US">
                <a:effectLst/>
                <a:highlight>
                  <a:srgbClr val="FFFF00"/>
                </a:highlight>
                <a:ea typeface="Calibri" panose="020F0502020204030204" pitchFamily="34" charset="0"/>
                <a:cs typeface="Times New Roman" panose="02020603050405020304" pitchFamily="18" charset="0"/>
              </a:rPr>
              <a:t> </a:t>
            </a:r>
            <a:r>
              <a:rPr lang="en-US" err="1">
                <a:effectLst/>
                <a:highlight>
                  <a:srgbClr val="FFFF00"/>
                </a:highlight>
                <a:ea typeface="Calibri" panose="020F0502020204030204" pitchFamily="34" charset="0"/>
                <a:cs typeface="Times New Roman" panose="02020603050405020304" pitchFamily="18" charset="0"/>
              </a:rPr>
              <a:t>Gand</a:t>
            </a:r>
            <a:endParaRPr lang="en-US">
              <a:highlight>
                <a:srgbClr val="FFFF00"/>
              </a:highlight>
            </a:endParaRPr>
          </a:p>
        </p:txBody>
      </p:sp>
      <p:grpSp>
        <p:nvGrpSpPr>
          <p:cNvPr id="36" name="Group 35">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6</a:t>
            </a:fld>
            <a:endParaRPr lang="en-US"/>
          </a:p>
        </p:txBody>
      </p:sp>
      <p:pic>
        <p:nvPicPr>
          <p:cNvPr id="3" name="Afbeelding 2">
            <a:extLst>
              <a:ext uri="{FF2B5EF4-FFF2-40B4-BE49-F238E27FC236}">
                <a16:creationId xmlns:a16="http://schemas.microsoft.com/office/drawing/2014/main" xmlns="" id="{29DB7321-D132-461D-9423-904DC3C8CB6E}"/>
              </a:ext>
            </a:extLst>
          </p:cNvPr>
          <p:cNvPicPr>
            <a:picLocks noChangeAspect="1"/>
          </p:cNvPicPr>
          <p:nvPr/>
        </p:nvPicPr>
        <p:blipFill>
          <a:blip r:embed="rId5"/>
          <a:stretch>
            <a:fillRect/>
          </a:stretch>
        </p:blipFill>
        <p:spPr>
          <a:xfrm>
            <a:off x="3165686" y="2052910"/>
            <a:ext cx="3856333" cy="2166080"/>
          </a:xfrm>
          <a:prstGeom prst="rect">
            <a:avLst/>
          </a:prstGeom>
        </p:spPr>
      </p:pic>
      <p:pic>
        <p:nvPicPr>
          <p:cNvPr id="5" name="Afbeelding 4">
            <a:extLst>
              <a:ext uri="{FF2B5EF4-FFF2-40B4-BE49-F238E27FC236}">
                <a16:creationId xmlns:a16="http://schemas.microsoft.com/office/drawing/2014/main" xmlns="" id="{B1EB591D-02AC-4233-89E8-D3C20EDFB348}"/>
              </a:ext>
            </a:extLst>
          </p:cNvPr>
          <p:cNvPicPr>
            <a:picLocks noChangeAspect="1"/>
          </p:cNvPicPr>
          <p:nvPr/>
        </p:nvPicPr>
        <p:blipFill>
          <a:blip r:embed="rId6"/>
          <a:stretch>
            <a:fillRect/>
          </a:stretch>
        </p:blipFill>
        <p:spPr>
          <a:xfrm>
            <a:off x="285234" y="4375375"/>
            <a:ext cx="3473611" cy="2311506"/>
          </a:xfrm>
          <a:prstGeom prst="rect">
            <a:avLst/>
          </a:prstGeom>
        </p:spPr>
      </p:pic>
      <p:pic>
        <p:nvPicPr>
          <p:cNvPr id="7" name="Afbeelding 6">
            <a:extLst>
              <a:ext uri="{FF2B5EF4-FFF2-40B4-BE49-F238E27FC236}">
                <a16:creationId xmlns:a16="http://schemas.microsoft.com/office/drawing/2014/main" xmlns="" id="{8A615DAB-DE0B-4DCD-B976-05BE220EB210}"/>
              </a:ext>
            </a:extLst>
          </p:cNvPr>
          <p:cNvPicPr>
            <a:picLocks noChangeAspect="1"/>
          </p:cNvPicPr>
          <p:nvPr/>
        </p:nvPicPr>
        <p:blipFill>
          <a:blip r:embed="rId7"/>
          <a:stretch>
            <a:fillRect/>
          </a:stretch>
        </p:blipFill>
        <p:spPr>
          <a:xfrm>
            <a:off x="8203114" y="2042479"/>
            <a:ext cx="3214147" cy="2144724"/>
          </a:xfrm>
          <a:prstGeom prst="rect">
            <a:avLst/>
          </a:prstGeom>
        </p:spPr>
      </p:pic>
      <p:pic>
        <p:nvPicPr>
          <p:cNvPr id="8" name="Afbeelding 7">
            <a:extLst>
              <a:ext uri="{FF2B5EF4-FFF2-40B4-BE49-F238E27FC236}">
                <a16:creationId xmlns:a16="http://schemas.microsoft.com/office/drawing/2014/main" xmlns="" id="{135C7B25-C368-49C7-9C83-E6391A199A58}"/>
              </a:ext>
            </a:extLst>
          </p:cNvPr>
          <p:cNvPicPr>
            <a:picLocks noChangeAspect="1"/>
          </p:cNvPicPr>
          <p:nvPr/>
        </p:nvPicPr>
        <p:blipFill>
          <a:blip r:embed="rId8"/>
          <a:stretch>
            <a:fillRect/>
          </a:stretch>
        </p:blipFill>
        <p:spPr>
          <a:xfrm>
            <a:off x="6534961" y="4381128"/>
            <a:ext cx="3467261" cy="2311507"/>
          </a:xfrm>
          <a:prstGeom prst="rect">
            <a:avLst/>
          </a:prstGeom>
        </p:spPr>
      </p:pic>
    </p:spTree>
    <p:extLst>
      <p:ext uri="{BB962C8B-B14F-4D97-AF65-F5344CB8AC3E}">
        <p14:creationId xmlns:p14="http://schemas.microsoft.com/office/powerpoint/2010/main" val="25993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1069848" y="484632"/>
            <a:ext cx="10058400" cy="1609344"/>
          </a:xfrm>
        </p:spPr>
        <p:txBody>
          <a:bodyPr vert="horz" lIns="91440" tIns="45720" rIns="91440" bIns="45720" rtlCol="0">
            <a:normAutofit fontScale="90000"/>
          </a:bodyPr>
          <a:lstStyle/>
          <a:p>
            <a:r>
              <a:rPr lang="en-US" err="1"/>
              <a:t>Qu’est</a:t>
            </a:r>
            <a:r>
              <a:rPr lang="en-US"/>
              <a:t> </a:t>
            </a:r>
            <a:r>
              <a:rPr lang="en-US" err="1"/>
              <a:t>ce</a:t>
            </a:r>
            <a:r>
              <a:rPr lang="en-US"/>
              <a:t> que </a:t>
            </a:r>
            <a:r>
              <a:rPr lang="en-US" err="1"/>
              <a:t>tu</a:t>
            </a:r>
            <a:r>
              <a:rPr lang="en-US"/>
              <a:t> </a:t>
            </a:r>
            <a:r>
              <a:rPr lang="en-US" err="1"/>
              <a:t>peux</a:t>
            </a:r>
            <a:r>
              <a:rPr lang="en-US"/>
              <a:t> </a:t>
            </a:r>
            <a:r>
              <a:rPr lang="en-US" err="1"/>
              <a:t>apprendre</a:t>
            </a:r>
            <a:r>
              <a:rPr lang="en-US"/>
              <a:t> </a:t>
            </a:r>
            <a:r>
              <a:rPr lang="en-US" err="1"/>
              <a:t>en</a:t>
            </a:r>
            <a:r>
              <a:rPr lang="en-US"/>
              <a:t> </a:t>
            </a:r>
            <a:r>
              <a:rPr lang="en-US" err="1"/>
              <a:t>regardant</a:t>
            </a:r>
            <a:r>
              <a:rPr lang="en-US"/>
              <a:t> – </a:t>
            </a:r>
            <a:r>
              <a:rPr lang="en-US" err="1"/>
              <a:t>exemple</a:t>
            </a:r>
            <a:r>
              <a:rPr lang="en-US"/>
              <a:t> 1</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1069848" y="2121408"/>
            <a:ext cx="10058400" cy="4050792"/>
          </a:xfrm>
        </p:spPr>
        <p:txBody>
          <a:bodyPr vert="horz" lIns="91440" tIns="45720" rIns="91440" bIns="45720" rtlCol="0">
            <a:normAutofit/>
          </a:bodyPr>
          <a:lstStyle/>
          <a:p>
            <a:pPr lvl="0">
              <a:lnSpc>
                <a:spcPct val="107000"/>
              </a:lnSpc>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Quelles sont les choses que tu remarques en regardant ces images ?  </a:t>
            </a:r>
          </a:p>
          <a:p>
            <a:pPr lvl="0">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Qu’est ce que tu aimes dans ce quartier ?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Qu’est ce que tu n’aimes pas ?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À ton avis, qui vit dans ce quartier ? (âge, origine, revenus,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Quels types de maisons vois-tu dans ce quartier ? Qu’est ce que cela révèle sur le quartier ?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Quelles idées d’entreprises seraient intéressantes pour ce quartier ? Essaies de réfléchir à 5 idées intéressantes.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pSp>
        <p:nvGrpSpPr>
          <p:cNvPr id="36" name="Group 35">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7</a:t>
            </a:fld>
            <a:endParaRPr lang="en-US"/>
          </a:p>
        </p:txBody>
      </p:sp>
    </p:spTree>
    <p:extLst>
      <p:ext uri="{BB962C8B-B14F-4D97-AF65-F5344CB8AC3E}">
        <p14:creationId xmlns:p14="http://schemas.microsoft.com/office/powerpoint/2010/main" val="129771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192023" y="419318"/>
            <a:ext cx="11637707" cy="664899"/>
          </a:xfrm>
        </p:spPr>
        <p:txBody>
          <a:bodyPr vert="horz" lIns="91440" tIns="45720" rIns="91440" bIns="45720" rtlCol="0">
            <a:normAutofit fontScale="90000"/>
          </a:bodyPr>
          <a:lstStyle/>
          <a:p>
            <a:r>
              <a:rPr lang="en-US"/>
              <a:t/>
            </a:r>
            <a:br>
              <a:rPr lang="en-US"/>
            </a:br>
            <a:r>
              <a:rPr lang="en-US" err="1"/>
              <a:t>Qu’est</a:t>
            </a:r>
            <a:r>
              <a:rPr lang="en-US"/>
              <a:t> </a:t>
            </a:r>
            <a:r>
              <a:rPr lang="en-US" err="1"/>
              <a:t>ce</a:t>
            </a:r>
            <a:r>
              <a:rPr lang="en-US"/>
              <a:t> que </a:t>
            </a:r>
            <a:r>
              <a:rPr lang="en-US" err="1"/>
              <a:t>tu</a:t>
            </a:r>
            <a:r>
              <a:rPr lang="en-US"/>
              <a:t> </a:t>
            </a:r>
            <a:r>
              <a:rPr lang="en-US" err="1"/>
              <a:t>peux</a:t>
            </a:r>
            <a:r>
              <a:rPr lang="en-US"/>
              <a:t> </a:t>
            </a:r>
            <a:r>
              <a:rPr lang="en-US" err="1"/>
              <a:t>apprendre</a:t>
            </a:r>
            <a:r>
              <a:rPr lang="en-US"/>
              <a:t> </a:t>
            </a:r>
            <a:r>
              <a:rPr lang="en-US" err="1"/>
              <a:t>en</a:t>
            </a:r>
            <a:r>
              <a:rPr lang="en-US"/>
              <a:t> </a:t>
            </a:r>
            <a:r>
              <a:rPr lang="en-US" err="1"/>
              <a:t>regardant</a:t>
            </a:r>
            <a:r>
              <a:rPr lang="en-US"/>
              <a:t> – </a:t>
            </a:r>
            <a:r>
              <a:rPr lang="en-US" err="1"/>
              <a:t>exemple</a:t>
            </a:r>
            <a:r>
              <a:rPr lang="en-US"/>
              <a:t> 2</a:t>
            </a:r>
          </a:p>
        </p:txBody>
      </p:sp>
      <p:sp>
        <p:nvSpPr>
          <p:cNvPr id="9" name="Content Placeholder 8">
            <a:extLst>
              <a:ext uri="{FF2B5EF4-FFF2-40B4-BE49-F238E27FC236}">
                <a16:creationId xmlns:a16="http://schemas.microsoft.com/office/drawing/2014/main" xmlns="" id="{EB8FE3BD-D7A9-4A39-87E7-3949152F2CDE}"/>
              </a:ext>
            </a:extLst>
          </p:cNvPr>
          <p:cNvSpPr>
            <a:spLocks noGrp="1"/>
          </p:cNvSpPr>
          <p:nvPr>
            <p:ph idx="1"/>
          </p:nvPr>
        </p:nvSpPr>
        <p:spPr>
          <a:xfrm>
            <a:off x="377517" y="1638082"/>
            <a:ext cx="10058400" cy="4050792"/>
          </a:xfrm>
        </p:spPr>
        <p:txBody>
          <a:bodyPr vert="horz" lIns="91440" tIns="45720" rIns="91440" bIns="45720" rtlCol="0">
            <a:normAutofit/>
          </a:bodyPr>
          <a:lstStyle/>
          <a:p>
            <a:pPr marL="0" indent="0">
              <a:buNone/>
            </a:pPr>
            <a:r>
              <a:rPr lang="en-US" err="1">
                <a:highlight>
                  <a:srgbClr val="FFFF00"/>
                </a:highlight>
                <a:ea typeface="Calibri" panose="020F0502020204030204" pitchFamily="34" charset="0"/>
                <a:cs typeface="Times New Roman" panose="02020603050405020304" pitchFamily="18" charset="0"/>
              </a:rPr>
              <a:t>À</a:t>
            </a:r>
            <a:r>
              <a:rPr lang="en-US">
                <a:highlight>
                  <a:srgbClr val="FFFF00"/>
                </a:highlight>
                <a:ea typeface="Calibri" panose="020F0502020204030204" pitchFamily="34" charset="0"/>
                <a:cs typeface="Times New Roman" panose="02020603050405020304" pitchFamily="18" charset="0"/>
              </a:rPr>
              <a:t> adapter au </a:t>
            </a:r>
            <a:r>
              <a:rPr lang="en-US" err="1">
                <a:highlight>
                  <a:srgbClr val="FFFF00"/>
                </a:highlight>
                <a:ea typeface="Calibri" panose="020F0502020204030204" pitchFamily="34" charset="0"/>
                <a:cs typeface="Times New Roman" panose="02020603050405020304" pitchFamily="18" charset="0"/>
              </a:rPr>
              <a:t>contexte</a:t>
            </a:r>
            <a:r>
              <a:rPr lang="en-US">
                <a:highlight>
                  <a:srgbClr val="FFFF00"/>
                </a:highlight>
                <a:ea typeface="Calibri" panose="020F0502020204030204" pitchFamily="34" charset="0"/>
                <a:cs typeface="Times New Roman" panose="02020603050405020304" pitchFamily="18" charset="0"/>
              </a:rPr>
              <a:t> local. </a:t>
            </a:r>
            <a:r>
              <a:rPr lang="en-US" err="1">
                <a:highlight>
                  <a:srgbClr val="FFFF00"/>
                </a:highlight>
                <a:ea typeface="Calibri" panose="020F0502020204030204" pitchFamily="34" charset="0"/>
                <a:cs typeface="Times New Roman" panose="02020603050405020304" pitchFamily="18" charset="0"/>
              </a:rPr>
              <a:t>Exemple</a:t>
            </a:r>
            <a:r>
              <a:rPr lang="en-US">
                <a:highlight>
                  <a:srgbClr val="FFFF00"/>
                </a:highlight>
                <a:ea typeface="Calibri" panose="020F0502020204030204" pitchFamily="34" charset="0"/>
                <a:cs typeface="Times New Roman" panose="02020603050405020304" pitchFamily="18" charset="0"/>
              </a:rPr>
              <a:t> appliqué </a:t>
            </a:r>
            <a:r>
              <a:rPr lang="en-US" err="1">
                <a:highlight>
                  <a:srgbClr val="FFFF00"/>
                </a:highlight>
                <a:ea typeface="Calibri" panose="020F0502020204030204" pitchFamily="34" charset="0"/>
                <a:cs typeface="Times New Roman" panose="02020603050405020304" pitchFamily="18" charset="0"/>
              </a:rPr>
              <a:t>à</a:t>
            </a:r>
            <a:r>
              <a:rPr lang="en-US">
                <a:highlight>
                  <a:srgbClr val="FFFF00"/>
                </a:highlight>
                <a:ea typeface="Calibri" panose="020F0502020204030204" pitchFamily="34" charset="0"/>
                <a:cs typeface="Times New Roman" panose="02020603050405020304" pitchFamily="18" charset="0"/>
              </a:rPr>
              <a:t> </a:t>
            </a:r>
            <a:r>
              <a:rPr lang="en-US" err="1">
                <a:highlight>
                  <a:srgbClr val="FFFF00"/>
                </a:highlight>
                <a:ea typeface="Calibri" panose="020F0502020204030204" pitchFamily="34" charset="0"/>
                <a:cs typeface="Times New Roman" panose="02020603050405020304" pitchFamily="18" charset="0"/>
              </a:rPr>
              <a:t>Gand</a:t>
            </a:r>
            <a:endParaRPr lang="en-US">
              <a:highlight>
                <a:srgbClr val="FFFF00"/>
              </a:highlight>
            </a:endParaRPr>
          </a:p>
          <a:p>
            <a:pPr marL="0" indent="0">
              <a:buNone/>
            </a:pPr>
            <a:endParaRPr lang="en-US">
              <a:highlight>
                <a:srgbClr val="FFFF00"/>
              </a:highlight>
            </a:endParaRPr>
          </a:p>
        </p:txBody>
      </p:sp>
      <p:grpSp>
        <p:nvGrpSpPr>
          <p:cNvPr id="36" name="Group 35">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8</a:t>
            </a:fld>
            <a:endParaRPr lang="en-US"/>
          </a:p>
        </p:txBody>
      </p:sp>
      <p:pic>
        <p:nvPicPr>
          <p:cNvPr id="15" name="Afbeelding 14">
            <a:extLst>
              <a:ext uri="{FF2B5EF4-FFF2-40B4-BE49-F238E27FC236}">
                <a16:creationId xmlns:a16="http://schemas.microsoft.com/office/drawing/2014/main" xmlns="" id="{BB170C40-4383-4D99-91DB-5BD08CB927D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1140" y="2098903"/>
            <a:ext cx="3598545" cy="2343116"/>
          </a:xfrm>
          <a:prstGeom prst="rect">
            <a:avLst/>
          </a:prstGeom>
          <a:noFill/>
          <a:ln>
            <a:noFill/>
          </a:ln>
        </p:spPr>
      </p:pic>
      <p:pic>
        <p:nvPicPr>
          <p:cNvPr id="16" name="Afbeelding 15" descr="Miljoenenkwartier | Visit Gent">
            <a:extLst>
              <a:ext uri="{FF2B5EF4-FFF2-40B4-BE49-F238E27FC236}">
                <a16:creationId xmlns:a16="http://schemas.microsoft.com/office/drawing/2014/main" xmlns="" id="{73CED382-1442-41BE-8AE4-F2E7213AA5A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0719" y="2090330"/>
            <a:ext cx="3598545" cy="2399030"/>
          </a:xfrm>
          <a:prstGeom prst="rect">
            <a:avLst/>
          </a:prstGeom>
          <a:noFill/>
          <a:ln>
            <a:noFill/>
          </a:ln>
        </p:spPr>
      </p:pic>
      <p:pic>
        <p:nvPicPr>
          <p:cNvPr id="17" name="Afbeelding 16">
            <a:extLst>
              <a:ext uri="{FF2B5EF4-FFF2-40B4-BE49-F238E27FC236}">
                <a16:creationId xmlns:a16="http://schemas.microsoft.com/office/drawing/2014/main" xmlns="" id="{7DC543D6-82BE-46C1-9CB1-A58195E4BFC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865" y="4511962"/>
            <a:ext cx="3131763" cy="2266400"/>
          </a:xfrm>
          <a:prstGeom prst="rect">
            <a:avLst/>
          </a:prstGeom>
          <a:noFill/>
          <a:ln>
            <a:noFill/>
          </a:ln>
        </p:spPr>
      </p:pic>
      <p:pic>
        <p:nvPicPr>
          <p:cNvPr id="18" name="Afbeelding 17">
            <a:extLst>
              <a:ext uri="{FF2B5EF4-FFF2-40B4-BE49-F238E27FC236}">
                <a16:creationId xmlns:a16="http://schemas.microsoft.com/office/drawing/2014/main" xmlns="" id="{E66F7909-FF19-41B7-AD01-CBB18464487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0780" y="4541388"/>
            <a:ext cx="3226793" cy="2266400"/>
          </a:xfrm>
          <a:prstGeom prst="rect">
            <a:avLst/>
          </a:prstGeom>
          <a:noFill/>
          <a:ln>
            <a:noFill/>
          </a:ln>
        </p:spPr>
      </p:pic>
    </p:spTree>
    <p:extLst>
      <p:ext uri="{BB962C8B-B14F-4D97-AF65-F5344CB8AC3E}">
        <p14:creationId xmlns:p14="http://schemas.microsoft.com/office/powerpoint/2010/main" val="371376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160B6CD-CA07-4521-8DCC-A55FC3189228}"/>
              </a:ext>
            </a:extLst>
          </p:cNvPr>
          <p:cNvSpPr>
            <a:spLocks noGrp="1"/>
          </p:cNvSpPr>
          <p:nvPr>
            <p:ph type="title"/>
          </p:nvPr>
        </p:nvSpPr>
        <p:spPr>
          <a:xfrm>
            <a:off x="733672" y="598932"/>
            <a:ext cx="10058400" cy="1609344"/>
          </a:xfrm>
        </p:spPr>
        <p:txBody>
          <a:bodyPr vert="horz" lIns="91440" tIns="45720" rIns="91440" bIns="45720" rtlCol="0">
            <a:normAutofit fontScale="90000"/>
          </a:bodyPr>
          <a:lstStyle/>
          <a:p>
            <a:pPr algn="just"/>
            <a:r>
              <a:rPr lang="en-US"/>
              <a:t/>
            </a:r>
            <a:br>
              <a:rPr lang="en-US"/>
            </a:br>
            <a:r>
              <a:rPr lang="en-US" err="1"/>
              <a:t>Qu’est</a:t>
            </a:r>
            <a:r>
              <a:rPr lang="en-US"/>
              <a:t> </a:t>
            </a:r>
            <a:r>
              <a:rPr lang="en-US" err="1"/>
              <a:t>ce</a:t>
            </a:r>
            <a:r>
              <a:rPr lang="en-US"/>
              <a:t> que </a:t>
            </a:r>
            <a:r>
              <a:rPr lang="en-US" err="1"/>
              <a:t>tu</a:t>
            </a:r>
            <a:r>
              <a:rPr lang="en-US"/>
              <a:t> </a:t>
            </a:r>
            <a:r>
              <a:rPr lang="en-US" err="1"/>
              <a:t>peux</a:t>
            </a:r>
            <a:r>
              <a:rPr lang="en-US"/>
              <a:t> </a:t>
            </a:r>
            <a:r>
              <a:rPr lang="en-US" err="1"/>
              <a:t>apprendre</a:t>
            </a:r>
            <a:r>
              <a:rPr lang="en-US"/>
              <a:t> </a:t>
            </a:r>
            <a:r>
              <a:rPr lang="en-US" err="1"/>
              <a:t>en</a:t>
            </a:r>
            <a:r>
              <a:rPr lang="en-US"/>
              <a:t> </a:t>
            </a:r>
            <a:r>
              <a:rPr lang="en-US" err="1"/>
              <a:t>regardant</a:t>
            </a:r>
            <a:r>
              <a:rPr lang="en-US"/>
              <a:t> – </a:t>
            </a:r>
            <a:r>
              <a:rPr lang="en-US" err="1"/>
              <a:t>exemple</a:t>
            </a:r>
            <a:r>
              <a:rPr lang="en-US"/>
              <a:t> 2</a:t>
            </a:r>
          </a:p>
        </p:txBody>
      </p:sp>
      <p:grpSp>
        <p:nvGrpSpPr>
          <p:cNvPr id="36" name="Group 35">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ijdelijke aanduiding voor dianummer 3">
            <a:extLst>
              <a:ext uri="{FF2B5EF4-FFF2-40B4-BE49-F238E27FC236}">
                <a16:creationId xmlns:a16="http://schemas.microsoft.com/office/drawing/2014/main" xmlns="" id="{AE7C3A9A-51E0-4207-9F96-8529B2AE9826}"/>
              </a:ext>
            </a:extLst>
          </p:cNvPr>
          <p:cNvSpPr>
            <a:spLocks noGrp="1"/>
          </p:cNvSpPr>
          <p:nvPr>
            <p:ph type="sldNum" sz="quarter" idx="12"/>
          </p:nvPr>
        </p:nvSpPr>
        <p:spPr>
          <a:xfrm>
            <a:off x="11311128" y="6272784"/>
            <a:ext cx="640080" cy="365125"/>
          </a:xfrm>
        </p:spPr>
        <p:txBody>
          <a:bodyPr vert="horz" lIns="91440" tIns="45720" rIns="91440" bIns="45720" rtlCol="0">
            <a:normAutofit/>
          </a:bodyPr>
          <a:lstStyle/>
          <a:p>
            <a:pPr defTabSz="914400">
              <a:spcAft>
                <a:spcPts val="600"/>
              </a:spcAft>
            </a:pPr>
            <a:fld id="{4FAB73BC-B049-4115-A692-8D63A059BFB8}" type="slidenum">
              <a:rPr lang="en-US" smtClean="0"/>
              <a:pPr defTabSz="914400">
                <a:spcAft>
                  <a:spcPts val="600"/>
                </a:spcAft>
              </a:pPr>
              <a:t>9</a:t>
            </a:fld>
            <a:endParaRPr lang="en-US"/>
          </a:p>
        </p:txBody>
      </p:sp>
      <p:sp>
        <p:nvSpPr>
          <p:cNvPr id="11" name="Content Placeholder 8">
            <a:extLst>
              <a:ext uri="{FF2B5EF4-FFF2-40B4-BE49-F238E27FC236}">
                <a16:creationId xmlns:a16="http://schemas.microsoft.com/office/drawing/2014/main" xmlns="" id="{D46E6449-60DA-40EB-AD27-5B0C36C6B32A}"/>
              </a:ext>
            </a:extLst>
          </p:cNvPr>
          <p:cNvSpPr txBox="1">
            <a:spLocks/>
          </p:cNvSpPr>
          <p:nvPr/>
        </p:nvSpPr>
        <p:spPr>
          <a:xfrm>
            <a:off x="581066" y="28072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0" algn="just">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Quelles sont les choses que tu remarques en regardant ces images ?  </a:t>
            </a:r>
          </a:p>
          <a:p>
            <a:pPr lvl="0" algn="just">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Qu’est ce que tu aimes dans ce quartier ? </a:t>
            </a:r>
          </a:p>
          <a:p>
            <a:pPr lvl="0" algn="just">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Qu’est ce que tu n’aimes pas ? </a:t>
            </a:r>
          </a:p>
          <a:p>
            <a:pPr lvl="0" algn="just">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À ton avis, qui vit dans ce quartier ? (âge, origine, revenus, …)</a:t>
            </a:r>
          </a:p>
          <a:p>
            <a:pPr lvl="0" algn="just">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Quels types de maisons vois-tu dans ce quartier ? Qu’est ce que cela révèle sur le quartier ? </a:t>
            </a:r>
          </a:p>
          <a:p>
            <a:pPr lvl="0" algn="just">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Quelles idées d’entreprises seraient intéressantes pour ce quartier ? Essaies de réfléchir à 5 idées intéressantes.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0652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C6AE0645-98FF-411B-B0E9-59ABD78A0CC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1AE58B48A004C8204844ADA219948" ma:contentTypeVersion="11" ma:contentTypeDescription="Create a new document." ma:contentTypeScope="" ma:versionID="fbdb2b8e9f7fa4fb6c38d3ee3ba7cf2a">
  <xsd:schema xmlns:xsd="http://www.w3.org/2001/XMLSchema" xmlns:xs="http://www.w3.org/2001/XMLSchema" xmlns:p="http://schemas.microsoft.com/office/2006/metadata/properties" xmlns:ns2="d03f8345-4bdf-49cc-97cb-5132193284c9" xmlns:ns3="075c0fc1-0c07-4c3b-9c77-fe5ef970ccad" targetNamespace="http://schemas.microsoft.com/office/2006/metadata/properties" ma:root="true" ma:fieldsID="3dc22a4f91c6b8c2c518f417e2dc4dd8" ns2:_="" ns3:_="">
    <xsd:import namespace="d03f8345-4bdf-49cc-97cb-5132193284c9"/>
    <xsd:import namespace="075c0fc1-0c07-4c3b-9c77-fe5ef970c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f8345-4bdf-49cc-97cb-5132193284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c0fc1-0c07-4c3b-9c77-fe5ef970c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1EB751-909E-431F-A0B2-11A1EDD11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f8345-4bdf-49cc-97cb-5132193284c9"/>
    <ds:schemaRef ds:uri="075c0fc1-0c07-4c3b-9c77-fe5ef970c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A77EA6-787C-4F64-A2B1-3E29B8DF3009}">
  <ds:schemaRefs>
    <ds:schemaRef ds:uri="http://schemas.microsoft.com/sharepoint/v3/contenttype/forms"/>
  </ds:schemaRefs>
</ds:datastoreItem>
</file>

<file path=customXml/itemProps3.xml><?xml version="1.0" encoding="utf-8"?>
<ds:datastoreItem xmlns:ds="http://schemas.openxmlformats.org/officeDocument/2006/customXml" ds:itemID="{E8AD51D8-9AAB-4997-98F4-3DF7BD1B200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84</TotalTime>
  <Words>850</Words>
  <Application>Microsoft Office PowerPoint</Application>
  <PresentationFormat>Personnalisé</PresentationFormat>
  <Paragraphs>95</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Houttype</vt:lpstr>
      <vt:lpstr>Analyse communautaire</vt:lpstr>
      <vt:lpstr>Qu’est ce que l’analyse communautaire ? </vt:lpstr>
      <vt:lpstr>Pourquoi faire une analyse communautaire ? </vt:lpstr>
      <vt:lpstr>Commences par ce que tu connais </vt:lpstr>
      <vt:lpstr>Fais une carte </vt:lpstr>
      <vt:lpstr> Qu’est ce que tu peux apprendre en regardant – exemple 1</vt:lpstr>
      <vt:lpstr>Qu’est ce que tu peux apprendre en regardant – exemple 1</vt:lpstr>
      <vt:lpstr> Qu’est ce que tu peux apprendre en regardant – exemple 2</vt:lpstr>
      <vt:lpstr> Qu’est ce que tu peux apprendre en regardant – exemple 2</vt:lpstr>
      <vt:lpstr>Un exemple inspirant: let’s save food!</vt:lpstr>
      <vt:lpstr>Comment faire une analyse communautaire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analysis</dc:title>
  <dc:creator>marechal.claire@gmail.com</dc:creator>
  <cp:lastModifiedBy>EL-MORABTI Yamina</cp:lastModifiedBy>
  <cp:revision>10</cp:revision>
  <dcterms:created xsi:type="dcterms:W3CDTF">2021-01-06T19:00:15Z</dcterms:created>
  <dcterms:modified xsi:type="dcterms:W3CDTF">2021-09-06T13:06:51Z</dcterms:modified>
</cp:coreProperties>
</file>